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80" r:id="rId2"/>
    <p:sldId id="279" r:id="rId3"/>
    <p:sldId id="278" r:id="rId4"/>
    <p:sldId id="285" r:id="rId5"/>
    <p:sldId id="286" r:id="rId6"/>
    <p:sldId id="287" r:id="rId7"/>
    <p:sldId id="288" r:id="rId8"/>
    <p:sldId id="289" r:id="rId9"/>
    <p:sldId id="281" r:id="rId10"/>
    <p:sldId id="290" r:id="rId11"/>
    <p:sldId id="292" r:id="rId12"/>
    <p:sldId id="282" r:id="rId13"/>
    <p:sldId id="291" r:id="rId14"/>
    <p:sldId id="293" r:id="rId15"/>
    <p:sldId id="297" r:id="rId16"/>
    <p:sldId id="296" r:id="rId17"/>
    <p:sldId id="298" r:id="rId18"/>
    <p:sldId id="299" r:id="rId19"/>
    <p:sldId id="300" r:id="rId20"/>
    <p:sldId id="301" r:id="rId21"/>
    <p:sldId id="303" r:id="rId22"/>
    <p:sldId id="304" r:id="rId23"/>
    <p:sldId id="305" r:id="rId24"/>
    <p:sldId id="294" r:id="rId25"/>
    <p:sldId id="283" r:id="rId26"/>
    <p:sldId id="306" r:id="rId27"/>
    <p:sldId id="271" r:id="rId28"/>
    <p:sldId id="307" r:id="rId29"/>
    <p:sldId id="308"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
      <p:font typeface="Montserrat" pitchFamily="2" charset="77"/>
      <p:regular r:id="rId39"/>
      <p:bold r:id="rId40"/>
      <p:italic r:id="rId41"/>
      <p:boldItalic r:id="rId42"/>
    </p:embeddedFont>
    <p:embeddedFont>
      <p:font typeface="Montserrat Classic Bold" pitchFamily="2" charset="77"/>
      <p:regular r:id="rId43"/>
      <p:bold r:id="rId44"/>
      <p:italic r:id="rId45"/>
      <p:boldItalic r:id="rId46"/>
    </p:embeddedFont>
    <p:embeddedFont>
      <p:font typeface="Montserrat Light" pitchFamily="2" charset="77"/>
      <p:regular r:id="rId47"/>
      <p:italic r:id="rId48"/>
    </p:embeddedFont>
    <p:embeddedFont>
      <p:font typeface="Montserrat Light Bold" pitchFamily="2" charset="77"/>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8EB"/>
    <a:srgbClr val="4F81BD"/>
    <a:srgbClr val="818489"/>
    <a:srgbClr val="1D242C"/>
    <a:srgbClr val="F9FDFB"/>
    <a:srgbClr val="C9EDD9"/>
    <a:srgbClr val="FDF2F5"/>
    <a:srgbClr val="8BD4AC"/>
    <a:srgbClr val="FAE3E7"/>
    <a:srgbClr val="F19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281" autoAdjust="0"/>
  </p:normalViewPr>
  <p:slideViewPr>
    <p:cSldViewPr>
      <p:cViewPr varScale="1">
        <p:scale>
          <a:sx n="66" d="100"/>
          <a:sy n="66" d="100"/>
        </p:scale>
        <p:origin x="10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ata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73.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720.png"/><Relationship Id="rId1" Type="http://schemas.openxmlformats.org/officeDocument/2006/relationships/image" Target="../media/image710.png"/><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740.png"/><Relationship Id="rId9"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B9B2C-1EF9-485B-92B9-C0EC865F38E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473A1F-1B45-48C9-9EBA-DD45C42EB5A8}">
      <dgm:prSet custT="1"/>
      <dgm:spPr/>
      <dgm:t>
        <a:bodyPr/>
        <a:lstStyle/>
        <a:p>
          <a:pPr>
            <a:defRPr cap="all"/>
          </a:pPr>
          <a:r>
            <a:rPr lang="en-US" sz="2000" b="1" spc="0" dirty="0">
              <a:solidFill>
                <a:srgbClr val="1D242C"/>
              </a:solidFill>
              <a:latin typeface="Montserrat" pitchFamily="2" charset="77"/>
              <a:cs typeface="Calibri" panose="020F0502020204030204" pitchFamily="34" charset="0"/>
            </a:rPr>
            <a:t>Extract colors</a:t>
          </a:r>
        </a:p>
        <a:p>
          <a:pPr>
            <a:defRPr cap="all"/>
          </a:pPr>
          <a:endParaRPr lang="en-US" sz="2000" b="1" spc="0" dirty="0">
            <a:latin typeface="Montserrat" pitchFamily="2" charset="77"/>
            <a:cs typeface="Calibri" panose="020F0502020204030204" pitchFamily="34" charset="0"/>
          </a:endParaRPr>
        </a:p>
      </dgm:t>
    </dgm:pt>
    <dgm:pt modelId="{93E35F10-E7DE-4140-9B1B-858A83F22DEE}" type="par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7D425DA0-2700-4BE1-BD90-D65A785D6F55}" type="sibTrans" cxnId="{66CEB4A7-33E6-40FA-96AC-C68555EA82B4}">
      <dgm:prSet/>
      <dgm:spPr/>
      <dgm:t>
        <a:bodyPr/>
        <a:lstStyle/>
        <a:p>
          <a:endParaRPr lang="en-US" sz="2000">
            <a:latin typeface="Calibri" panose="020F0502020204030204" pitchFamily="34" charset="0"/>
            <a:cs typeface="Calibri" panose="020F0502020204030204" pitchFamily="34" charset="0"/>
          </a:endParaRPr>
        </a:p>
      </dgm:t>
    </dgm:pt>
    <dgm:pt modelId="{FEF8E9B4-2E3D-4A2E-90DD-530A82DA7459}">
      <dgm:prSet custT="1"/>
      <dgm:spPr/>
      <dgm:t>
        <a:bodyPr/>
        <a:lstStyle/>
        <a:p>
          <a:pPr>
            <a:defRPr cap="all"/>
          </a:pPr>
          <a:r>
            <a:rPr lang="en-US" sz="2000" b="1" spc="0" dirty="0">
              <a:solidFill>
                <a:srgbClr val="1D242C"/>
              </a:solidFill>
              <a:latin typeface="Montserrat" pitchFamily="2" charset="77"/>
              <a:cs typeface="Calibri" panose="020F0502020204030204" pitchFamily="34" charset="0"/>
            </a:rPr>
            <a:t>Train</a:t>
          </a:r>
          <a:r>
            <a:rPr lang="en-US" sz="2400" b="1" spc="0" dirty="0">
              <a:solidFill>
                <a:srgbClr val="1D242C"/>
              </a:solidFill>
              <a:latin typeface="Calibri" panose="020F0502020204030204" pitchFamily="34" charset="0"/>
              <a:cs typeface="Calibri" panose="020F0502020204030204" pitchFamily="34" charset="0"/>
            </a:rPr>
            <a:t> the models</a:t>
          </a:r>
        </a:p>
        <a:p>
          <a:pPr>
            <a:defRPr cap="all"/>
          </a:pPr>
          <a:endParaRPr lang="en-US" sz="2400" b="1" spc="0" dirty="0">
            <a:latin typeface="Calibri" panose="020F0502020204030204" pitchFamily="34" charset="0"/>
            <a:cs typeface="Calibri" panose="020F0502020204030204" pitchFamily="34" charset="0"/>
          </a:endParaRPr>
        </a:p>
      </dgm:t>
    </dgm:pt>
    <dgm:pt modelId="{E4054D90-AA10-4F02-BBE4-A53AF5DE4B93}" type="par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F4F11B3-C082-4CF4-B7B6-544D2134C7C9}" type="sibTrans" cxnId="{AEEE66AD-A4AE-4601-A8DA-F0F2819FF783}">
      <dgm:prSet/>
      <dgm:spPr/>
      <dgm:t>
        <a:bodyPr/>
        <a:lstStyle/>
        <a:p>
          <a:endParaRPr lang="en-US" sz="2000">
            <a:latin typeface="Calibri" panose="020F0502020204030204" pitchFamily="34" charset="0"/>
            <a:cs typeface="Calibri" panose="020F0502020204030204" pitchFamily="34" charset="0"/>
          </a:endParaRPr>
        </a:p>
      </dgm:t>
    </dgm:pt>
    <dgm:pt modelId="{C436E387-3EC6-4B8D-84DB-03CAF27DB2D2}">
      <dgm:prSet custT="1"/>
      <dgm:spPr/>
      <dgm:t>
        <a:bodyPr/>
        <a:lstStyle/>
        <a:p>
          <a:pPr>
            <a:defRPr cap="all"/>
          </a:pPr>
          <a:r>
            <a:rPr lang="en-US" sz="2000" b="1" spc="0" dirty="0">
              <a:solidFill>
                <a:srgbClr val="1D242C"/>
              </a:solidFill>
              <a:latin typeface="Montserrat" pitchFamily="2" charset="77"/>
              <a:cs typeface="Calibri" panose="020F0502020204030204" pitchFamily="34" charset="0"/>
            </a:rPr>
            <a:t>Validate</a:t>
          </a:r>
          <a:endParaRPr lang="en-US" sz="2400" b="1" spc="0" dirty="0">
            <a:latin typeface="Montserrat" pitchFamily="2" charset="77"/>
            <a:cs typeface="Calibri" panose="020F0502020204030204" pitchFamily="34" charset="0"/>
          </a:endParaRPr>
        </a:p>
      </dgm:t>
    </dgm:pt>
    <dgm:pt modelId="{E8BFDEC8-98C9-4649-A443-E64BC31B875E}" type="par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3038B176-B786-4A03-8364-78F460C33F8D}" type="sibTrans" cxnId="{5C018DD5-026E-4459-B83B-22EC7D9597B6}">
      <dgm:prSet/>
      <dgm:spPr/>
      <dgm:t>
        <a:bodyPr/>
        <a:lstStyle/>
        <a:p>
          <a:endParaRPr lang="en-US" sz="2000">
            <a:latin typeface="Calibri" panose="020F0502020204030204" pitchFamily="34" charset="0"/>
            <a:cs typeface="Calibri" panose="020F0502020204030204" pitchFamily="34" charset="0"/>
          </a:endParaRPr>
        </a:p>
      </dgm:t>
    </dgm:pt>
    <dgm:pt modelId="{88A36F7F-4CE7-4595-B2D7-06FAE2AEC1DC}">
      <dgm:prSet custT="1"/>
      <dgm:spPr/>
      <dgm:t>
        <a:bodyPr/>
        <a:lstStyle/>
        <a:p>
          <a:pPr>
            <a:defRPr cap="all"/>
          </a:pPr>
          <a:r>
            <a:rPr lang="en-US" sz="2000" b="1" spc="0" dirty="0">
              <a:solidFill>
                <a:srgbClr val="1D242C"/>
              </a:solidFill>
              <a:latin typeface="Montserrat" pitchFamily="2" charset="77"/>
              <a:cs typeface="Calibri" panose="020F0502020204030204" pitchFamily="34" charset="0"/>
            </a:rPr>
            <a:t>Compare</a:t>
          </a:r>
          <a:endParaRPr lang="en-US" sz="2000" b="1" spc="0" dirty="0">
            <a:latin typeface="Montserrat" pitchFamily="2" charset="77"/>
            <a:cs typeface="Calibri" panose="020F0502020204030204" pitchFamily="34" charset="0"/>
          </a:endParaRPr>
        </a:p>
      </dgm:t>
    </dgm:pt>
    <dgm:pt modelId="{12C40FB3-5F5A-4CAB-8072-F73705C1E561}" type="par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E00BEB4A-6AC5-41C2-AC4A-7D83F4767C8D}" type="sibTrans" cxnId="{222624D4-08EA-48C5-86FE-FEC5EEE8DF9F}">
      <dgm:prSet/>
      <dgm:spPr/>
      <dgm:t>
        <a:bodyPr/>
        <a:lstStyle/>
        <a:p>
          <a:endParaRPr lang="en-US" sz="2000">
            <a:latin typeface="Calibri" panose="020F0502020204030204" pitchFamily="34" charset="0"/>
            <a:cs typeface="Calibri" panose="020F0502020204030204" pitchFamily="34" charset="0"/>
          </a:endParaRPr>
        </a:p>
      </dgm:t>
    </dgm:pt>
    <dgm:pt modelId="{4ADFEAC7-7451-42FF-959C-8301F96F186A}" type="pres">
      <dgm:prSet presAssocID="{765B9B2C-1EF9-485B-92B9-C0EC865F38E3}" presName="root" presStyleCnt="0">
        <dgm:presLayoutVars>
          <dgm:dir/>
          <dgm:resizeHandles val="exact"/>
        </dgm:presLayoutVars>
      </dgm:prSet>
      <dgm:spPr/>
    </dgm:pt>
    <dgm:pt modelId="{F476A011-04C2-4FEC-A147-D8E9CD162047}" type="pres">
      <dgm:prSet presAssocID="{DF473A1F-1B45-48C9-9EBA-DD45C42EB5A8}" presName="compNode" presStyleCnt="0"/>
      <dgm:spPr/>
    </dgm:pt>
    <dgm:pt modelId="{0DC92B55-DC19-454F-8C51-BA222AC101C5}" type="pres">
      <dgm:prSet presAssocID="{DF473A1F-1B45-48C9-9EBA-DD45C42EB5A8}" presName="iconBgRect" presStyleLbl="bgShp" presStyleIdx="0" presStyleCnt="4"/>
      <dgm:spPr>
        <a:solidFill>
          <a:schemeClr val="accent6">
            <a:lumMod val="75000"/>
          </a:schemeClr>
        </a:solidFill>
      </dgm:spPr>
    </dgm:pt>
    <dgm:pt modelId="{1CA96C6C-1AF6-484C-9305-F8B39D275832}" type="pres">
      <dgm:prSet presAssocID="{DF473A1F-1B45-48C9-9EBA-DD45C42EB5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4E1EC3EA-EACF-4DFE-A214-87A1873FED28}" type="pres">
      <dgm:prSet presAssocID="{DF473A1F-1B45-48C9-9EBA-DD45C42EB5A8}" presName="spaceRect" presStyleCnt="0"/>
      <dgm:spPr/>
    </dgm:pt>
    <dgm:pt modelId="{94D08F0A-1A50-4B6A-AAAC-6C436B00E85A}" type="pres">
      <dgm:prSet presAssocID="{DF473A1F-1B45-48C9-9EBA-DD45C42EB5A8}" presName="textRect" presStyleLbl="revTx" presStyleIdx="0" presStyleCnt="4">
        <dgm:presLayoutVars>
          <dgm:chMax val="1"/>
          <dgm:chPref val="1"/>
        </dgm:presLayoutVars>
      </dgm:prSet>
      <dgm:spPr/>
    </dgm:pt>
    <dgm:pt modelId="{5A79B6FE-AAA6-4CD0-B206-12135E355CF7}" type="pres">
      <dgm:prSet presAssocID="{7D425DA0-2700-4BE1-BD90-D65A785D6F55}" presName="sibTrans" presStyleCnt="0"/>
      <dgm:spPr/>
    </dgm:pt>
    <dgm:pt modelId="{EC57358D-772E-4F6D-A863-9FA55D45CCFD}" type="pres">
      <dgm:prSet presAssocID="{FEF8E9B4-2E3D-4A2E-90DD-530A82DA7459}" presName="compNode" presStyleCnt="0"/>
      <dgm:spPr/>
    </dgm:pt>
    <dgm:pt modelId="{4D416B06-3581-4A1E-B885-A7B42BD7BC73}" type="pres">
      <dgm:prSet presAssocID="{FEF8E9B4-2E3D-4A2E-90DD-530A82DA7459}" presName="iconBgRect" presStyleLbl="bgShp" presStyleIdx="1" presStyleCnt="4"/>
      <dgm:spPr>
        <a:solidFill>
          <a:schemeClr val="accent6">
            <a:lumMod val="60000"/>
            <a:lumOff val="40000"/>
          </a:schemeClr>
        </a:solidFill>
      </dgm:spPr>
    </dgm:pt>
    <dgm:pt modelId="{B67FB760-B54E-4433-8ADA-A0373AB40536}" type="pres">
      <dgm:prSet presAssocID="{FEF8E9B4-2E3D-4A2E-90DD-530A82DA7459}"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dea with solid fill"/>
        </a:ext>
      </dgm:extLst>
    </dgm:pt>
    <dgm:pt modelId="{C134BB79-D45E-4B51-BF67-FA21EAF1C1BD}" type="pres">
      <dgm:prSet presAssocID="{FEF8E9B4-2E3D-4A2E-90DD-530A82DA7459}" presName="spaceRect" presStyleCnt="0"/>
      <dgm:spPr/>
    </dgm:pt>
    <dgm:pt modelId="{3AB452A0-8EEE-47E7-AF88-B98E8BD55FC7}" type="pres">
      <dgm:prSet presAssocID="{FEF8E9B4-2E3D-4A2E-90DD-530A82DA7459}" presName="textRect" presStyleLbl="revTx" presStyleIdx="1" presStyleCnt="4">
        <dgm:presLayoutVars>
          <dgm:chMax val="1"/>
          <dgm:chPref val="1"/>
        </dgm:presLayoutVars>
      </dgm:prSet>
      <dgm:spPr/>
    </dgm:pt>
    <dgm:pt modelId="{33A9263A-303C-4C5F-B426-1DF8ED42F83A}" type="pres">
      <dgm:prSet presAssocID="{CF4F11B3-C082-4CF4-B7B6-544D2134C7C9}" presName="sibTrans" presStyleCnt="0"/>
      <dgm:spPr/>
    </dgm:pt>
    <dgm:pt modelId="{74BB80B3-F400-4DF1-AF25-4489415C5BF9}" type="pres">
      <dgm:prSet presAssocID="{C436E387-3EC6-4B8D-84DB-03CAF27DB2D2}" presName="compNode" presStyleCnt="0"/>
      <dgm:spPr/>
    </dgm:pt>
    <dgm:pt modelId="{C89106F8-07F4-4F58-8211-83DC9FDF905B}" type="pres">
      <dgm:prSet presAssocID="{C436E387-3EC6-4B8D-84DB-03CAF27DB2D2}" presName="iconBgRect" presStyleLbl="bgShp" presStyleIdx="2" presStyleCnt="4"/>
      <dgm:spPr>
        <a:solidFill>
          <a:schemeClr val="accent6"/>
        </a:solidFill>
      </dgm:spPr>
    </dgm:pt>
    <dgm:pt modelId="{64B891BD-97F2-4EA5-AE77-7A59C93816B5}" type="pres">
      <dgm:prSet presAssocID="{C436E387-3EC6-4B8D-84DB-03CAF27DB2D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Tick1 with solid fill"/>
        </a:ext>
      </dgm:extLst>
    </dgm:pt>
    <dgm:pt modelId="{7B982AFD-B7EE-4FCA-94D3-117D2FB4ADB0}" type="pres">
      <dgm:prSet presAssocID="{C436E387-3EC6-4B8D-84DB-03CAF27DB2D2}" presName="spaceRect" presStyleCnt="0"/>
      <dgm:spPr/>
    </dgm:pt>
    <dgm:pt modelId="{3F91955D-64CE-4B9C-87FD-A5423F9C11D1}" type="pres">
      <dgm:prSet presAssocID="{C436E387-3EC6-4B8D-84DB-03CAF27DB2D2}" presName="textRect" presStyleLbl="revTx" presStyleIdx="2" presStyleCnt="4">
        <dgm:presLayoutVars>
          <dgm:chMax val="1"/>
          <dgm:chPref val="1"/>
        </dgm:presLayoutVars>
      </dgm:prSet>
      <dgm:spPr/>
    </dgm:pt>
    <dgm:pt modelId="{2CE85D11-45DB-43F3-989F-022F5C99800F}" type="pres">
      <dgm:prSet presAssocID="{3038B176-B786-4A03-8364-78F460C33F8D}" presName="sibTrans" presStyleCnt="0"/>
      <dgm:spPr/>
    </dgm:pt>
    <dgm:pt modelId="{E6D879BC-4F68-446C-B1EF-50BE18E815F1}" type="pres">
      <dgm:prSet presAssocID="{88A36F7F-4CE7-4595-B2D7-06FAE2AEC1DC}" presName="compNode" presStyleCnt="0"/>
      <dgm:spPr/>
    </dgm:pt>
    <dgm:pt modelId="{5D90D9B0-74D5-430B-8A87-6F75D6D0C1B9}" type="pres">
      <dgm:prSet presAssocID="{88A36F7F-4CE7-4595-B2D7-06FAE2AEC1DC}" presName="iconBgRect" presStyleLbl="bgShp" presStyleIdx="3" presStyleCnt="4"/>
      <dgm:spPr>
        <a:solidFill>
          <a:schemeClr val="accent6">
            <a:lumMod val="75000"/>
          </a:schemeClr>
        </a:solidFill>
      </dgm:spPr>
    </dgm:pt>
    <dgm:pt modelId="{483AD208-5E3A-4E6E-B93A-9F7574D8D652}" type="pres">
      <dgm:prSet presAssocID="{88A36F7F-4CE7-4595-B2D7-06FAE2AEC1D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able with solid fill"/>
        </a:ext>
      </dgm:extLst>
    </dgm:pt>
    <dgm:pt modelId="{A51637CF-5762-4807-8071-E8AEEB804FA7}" type="pres">
      <dgm:prSet presAssocID="{88A36F7F-4CE7-4595-B2D7-06FAE2AEC1DC}" presName="spaceRect" presStyleCnt="0"/>
      <dgm:spPr/>
    </dgm:pt>
    <dgm:pt modelId="{BE99EE3C-0BA6-44EC-B5ED-0B95C2CAD1BF}" type="pres">
      <dgm:prSet presAssocID="{88A36F7F-4CE7-4595-B2D7-06FAE2AEC1DC}" presName="textRect" presStyleLbl="revTx" presStyleIdx="3" presStyleCnt="4">
        <dgm:presLayoutVars>
          <dgm:chMax val="1"/>
          <dgm:chPref val="1"/>
        </dgm:presLayoutVars>
      </dgm:prSet>
      <dgm:spPr/>
    </dgm:pt>
  </dgm:ptLst>
  <dgm:cxnLst>
    <dgm:cxn modelId="{68ACD333-6F94-4DE8-9462-4AFBFD55D1A4}" type="presOf" srcId="{765B9B2C-1EF9-485B-92B9-C0EC865F38E3}" destId="{4ADFEAC7-7451-42FF-959C-8301F96F186A}" srcOrd="0" destOrd="0" presId="urn:microsoft.com/office/officeart/2018/5/layout/IconCircleLabelList"/>
    <dgm:cxn modelId="{58B7DC64-2C20-4468-A6C4-DDA68A06F6F2}" type="presOf" srcId="{C436E387-3EC6-4B8D-84DB-03CAF27DB2D2}" destId="{3F91955D-64CE-4B9C-87FD-A5423F9C11D1}" srcOrd="0" destOrd="0" presId="urn:microsoft.com/office/officeart/2018/5/layout/IconCircleLabelList"/>
    <dgm:cxn modelId="{66CEB4A7-33E6-40FA-96AC-C68555EA82B4}" srcId="{765B9B2C-1EF9-485B-92B9-C0EC865F38E3}" destId="{DF473A1F-1B45-48C9-9EBA-DD45C42EB5A8}" srcOrd="0" destOrd="0" parTransId="{93E35F10-E7DE-4140-9B1B-858A83F22DEE}" sibTransId="{7D425DA0-2700-4BE1-BD90-D65A785D6F55}"/>
    <dgm:cxn modelId="{AEEE66AD-A4AE-4601-A8DA-F0F2819FF783}" srcId="{765B9B2C-1EF9-485B-92B9-C0EC865F38E3}" destId="{FEF8E9B4-2E3D-4A2E-90DD-530A82DA7459}" srcOrd="1" destOrd="0" parTransId="{E4054D90-AA10-4F02-BBE4-A53AF5DE4B93}" sibTransId="{CF4F11B3-C082-4CF4-B7B6-544D2134C7C9}"/>
    <dgm:cxn modelId="{222624D4-08EA-48C5-86FE-FEC5EEE8DF9F}" srcId="{765B9B2C-1EF9-485B-92B9-C0EC865F38E3}" destId="{88A36F7F-4CE7-4595-B2D7-06FAE2AEC1DC}" srcOrd="3" destOrd="0" parTransId="{12C40FB3-5F5A-4CAB-8072-F73705C1E561}" sibTransId="{E00BEB4A-6AC5-41C2-AC4A-7D83F4767C8D}"/>
    <dgm:cxn modelId="{5C018DD5-026E-4459-B83B-22EC7D9597B6}" srcId="{765B9B2C-1EF9-485B-92B9-C0EC865F38E3}" destId="{C436E387-3EC6-4B8D-84DB-03CAF27DB2D2}" srcOrd="2" destOrd="0" parTransId="{E8BFDEC8-98C9-4649-A443-E64BC31B875E}" sibTransId="{3038B176-B786-4A03-8364-78F460C33F8D}"/>
    <dgm:cxn modelId="{A6FD35DC-12A4-4865-8EAC-E9F3E9E4AA0A}" type="presOf" srcId="{DF473A1F-1B45-48C9-9EBA-DD45C42EB5A8}" destId="{94D08F0A-1A50-4B6A-AAAC-6C436B00E85A}" srcOrd="0" destOrd="0" presId="urn:microsoft.com/office/officeart/2018/5/layout/IconCircleLabelList"/>
    <dgm:cxn modelId="{56C4E1EA-C72E-4AC5-83CB-EB73E458E183}" type="presOf" srcId="{FEF8E9B4-2E3D-4A2E-90DD-530A82DA7459}" destId="{3AB452A0-8EEE-47E7-AF88-B98E8BD55FC7}" srcOrd="0" destOrd="0" presId="urn:microsoft.com/office/officeart/2018/5/layout/IconCircleLabelList"/>
    <dgm:cxn modelId="{AC2E8FF4-9C7F-46C3-B840-85DC6E3768FD}" type="presOf" srcId="{88A36F7F-4CE7-4595-B2D7-06FAE2AEC1DC}" destId="{BE99EE3C-0BA6-44EC-B5ED-0B95C2CAD1BF}" srcOrd="0" destOrd="0" presId="urn:microsoft.com/office/officeart/2018/5/layout/IconCircleLabelList"/>
    <dgm:cxn modelId="{FDA3C2FC-8001-49C4-A38B-31276625CBE4}" type="presParOf" srcId="{4ADFEAC7-7451-42FF-959C-8301F96F186A}" destId="{F476A011-04C2-4FEC-A147-D8E9CD162047}" srcOrd="0" destOrd="0" presId="urn:microsoft.com/office/officeart/2018/5/layout/IconCircleLabelList"/>
    <dgm:cxn modelId="{4A647814-308F-4A80-A754-6E77B253BF97}" type="presParOf" srcId="{F476A011-04C2-4FEC-A147-D8E9CD162047}" destId="{0DC92B55-DC19-454F-8C51-BA222AC101C5}" srcOrd="0" destOrd="0" presId="urn:microsoft.com/office/officeart/2018/5/layout/IconCircleLabelList"/>
    <dgm:cxn modelId="{FE4B5002-E891-4AEC-96D0-902273D66CD4}" type="presParOf" srcId="{F476A011-04C2-4FEC-A147-D8E9CD162047}" destId="{1CA96C6C-1AF6-484C-9305-F8B39D275832}" srcOrd="1" destOrd="0" presId="urn:microsoft.com/office/officeart/2018/5/layout/IconCircleLabelList"/>
    <dgm:cxn modelId="{679B7B32-1B9F-4B26-9B04-0FB750EE0974}" type="presParOf" srcId="{F476A011-04C2-4FEC-A147-D8E9CD162047}" destId="{4E1EC3EA-EACF-4DFE-A214-87A1873FED28}" srcOrd="2" destOrd="0" presId="urn:microsoft.com/office/officeart/2018/5/layout/IconCircleLabelList"/>
    <dgm:cxn modelId="{785CD9F0-859B-472D-A4FC-9BF80142AA30}" type="presParOf" srcId="{F476A011-04C2-4FEC-A147-D8E9CD162047}" destId="{94D08F0A-1A50-4B6A-AAAC-6C436B00E85A}" srcOrd="3" destOrd="0" presId="urn:microsoft.com/office/officeart/2018/5/layout/IconCircleLabelList"/>
    <dgm:cxn modelId="{58D070EC-1466-417F-A7E7-E299A4C0DB93}" type="presParOf" srcId="{4ADFEAC7-7451-42FF-959C-8301F96F186A}" destId="{5A79B6FE-AAA6-4CD0-B206-12135E355CF7}" srcOrd="1" destOrd="0" presId="urn:microsoft.com/office/officeart/2018/5/layout/IconCircleLabelList"/>
    <dgm:cxn modelId="{791412E1-E0AF-4E3B-81AC-35340BBCD726}" type="presParOf" srcId="{4ADFEAC7-7451-42FF-959C-8301F96F186A}" destId="{EC57358D-772E-4F6D-A863-9FA55D45CCFD}" srcOrd="2" destOrd="0" presId="urn:microsoft.com/office/officeart/2018/5/layout/IconCircleLabelList"/>
    <dgm:cxn modelId="{5725F96A-0408-42EF-B118-451209E024BB}" type="presParOf" srcId="{EC57358D-772E-4F6D-A863-9FA55D45CCFD}" destId="{4D416B06-3581-4A1E-B885-A7B42BD7BC73}" srcOrd="0" destOrd="0" presId="urn:microsoft.com/office/officeart/2018/5/layout/IconCircleLabelList"/>
    <dgm:cxn modelId="{1D8B5039-C229-426F-82BD-192474048E6D}" type="presParOf" srcId="{EC57358D-772E-4F6D-A863-9FA55D45CCFD}" destId="{B67FB760-B54E-4433-8ADA-A0373AB40536}" srcOrd="1" destOrd="0" presId="urn:microsoft.com/office/officeart/2018/5/layout/IconCircleLabelList"/>
    <dgm:cxn modelId="{0F042E52-D08D-41D3-A5A8-19C961AC80FD}" type="presParOf" srcId="{EC57358D-772E-4F6D-A863-9FA55D45CCFD}" destId="{C134BB79-D45E-4B51-BF67-FA21EAF1C1BD}" srcOrd="2" destOrd="0" presId="urn:microsoft.com/office/officeart/2018/5/layout/IconCircleLabelList"/>
    <dgm:cxn modelId="{2B08C704-AF6A-4DE2-9689-023BEAB633B1}" type="presParOf" srcId="{EC57358D-772E-4F6D-A863-9FA55D45CCFD}" destId="{3AB452A0-8EEE-47E7-AF88-B98E8BD55FC7}" srcOrd="3" destOrd="0" presId="urn:microsoft.com/office/officeart/2018/5/layout/IconCircleLabelList"/>
    <dgm:cxn modelId="{F8CC16B3-4755-494B-BB17-F416B78603AF}" type="presParOf" srcId="{4ADFEAC7-7451-42FF-959C-8301F96F186A}" destId="{33A9263A-303C-4C5F-B426-1DF8ED42F83A}" srcOrd="3" destOrd="0" presId="urn:microsoft.com/office/officeart/2018/5/layout/IconCircleLabelList"/>
    <dgm:cxn modelId="{2C7AF070-406E-4B00-8B4E-116228D8360D}" type="presParOf" srcId="{4ADFEAC7-7451-42FF-959C-8301F96F186A}" destId="{74BB80B3-F400-4DF1-AF25-4489415C5BF9}" srcOrd="4" destOrd="0" presId="urn:microsoft.com/office/officeart/2018/5/layout/IconCircleLabelList"/>
    <dgm:cxn modelId="{272F27B5-284E-40D2-8C4A-420035FAC8D6}" type="presParOf" srcId="{74BB80B3-F400-4DF1-AF25-4489415C5BF9}" destId="{C89106F8-07F4-4F58-8211-83DC9FDF905B}" srcOrd="0" destOrd="0" presId="urn:microsoft.com/office/officeart/2018/5/layout/IconCircleLabelList"/>
    <dgm:cxn modelId="{BDEB749B-48AE-41D3-8CA1-352EDD8D8DA8}" type="presParOf" srcId="{74BB80B3-F400-4DF1-AF25-4489415C5BF9}" destId="{64B891BD-97F2-4EA5-AE77-7A59C93816B5}" srcOrd="1" destOrd="0" presId="urn:microsoft.com/office/officeart/2018/5/layout/IconCircleLabelList"/>
    <dgm:cxn modelId="{83587307-361D-4AD8-87AA-DAF3B2F95A3F}" type="presParOf" srcId="{74BB80B3-F400-4DF1-AF25-4489415C5BF9}" destId="{7B982AFD-B7EE-4FCA-94D3-117D2FB4ADB0}" srcOrd="2" destOrd="0" presId="urn:microsoft.com/office/officeart/2018/5/layout/IconCircleLabelList"/>
    <dgm:cxn modelId="{86294F84-8206-47EB-AD22-A232EF212D24}" type="presParOf" srcId="{74BB80B3-F400-4DF1-AF25-4489415C5BF9}" destId="{3F91955D-64CE-4B9C-87FD-A5423F9C11D1}" srcOrd="3" destOrd="0" presId="urn:microsoft.com/office/officeart/2018/5/layout/IconCircleLabelList"/>
    <dgm:cxn modelId="{3C6F390F-0059-4EA0-A02A-08DB15002463}" type="presParOf" srcId="{4ADFEAC7-7451-42FF-959C-8301F96F186A}" destId="{2CE85D11-45DB-43F3-989F-022F5C99800F}" srcOrd="5" destOrd="0" presId="urn:microsoft.com/office/officeart/2018/5/layout/IconCircleLabelList"/>
    <dgm:cxn modelId="{5CC6D4C0-99DD-43C6-AE27-8D536D23CA13}" type="presParOf" srcId="{4ADFEAC7-7451-42FF-959C-8301F96F186A}" destId="{E6D879BC-4F68-446C-B1EF-50BE18E815F1}" srcOrd="6" destOrd="0" presId="urn:microsoft.com/office/officeart/2018/5/layout/IconCircleLabelList"/>
    <dgm:cxn modelId="{551F4691-2923-4AEA-929D-75E2D823F257}" type="presParOf" srcId="{E6D879BC-4F68-446C-B1EF-50BE18E815F1}" destId="{5D90D9B0-74D5-430B-8A87-6F75D6D0C1B9}" srcOrd="0" destOrd="0" presId="urn:microsoft.com/office/officeart/2018/5/layout/IconCircleLabelList"/>
    <dgm:cxn modelId="{D132F5EA-F628-4608-8751-ABCF1E3956DC}" type="presParOf" srcId="{E6D879BC-4F68-446C-B1EF-50BE18E815F1}" destId="{483AD208-5E3A-4E6E-B93A-9F7574D8D652}" srcOrd="1" destOrd="0" presId="urn:microsoft.com/office/officeart/2018/5/layout/IconCircleLabelList"/>
    <dgm:cxn modelId="{D6A576A4-6129-4AD9-B79E-7A3A59D1A20F}" type="presParOf" srcId="{E6D879BC-4F68-446C-B1EF-50BE18E815F1}" destId="{A51637CF-5762-4807-8071-E8AEEB804FA7}" srcOrd="2" destOrd="0" presId="urn:microsoft.com/office/officeart/2018/5/layout/IconCircleLabelList"/>
    <dgm:cxn modelId="{DF64E8CB-9621-44DE-9CBF-0B0036579F6E}" type="presParOf" srcId="{E6D879BC-4F68-446C-B1EF-50BE18E815F1}" destId="{BE99EE3C-0BA6-44EC-B5ED-0B95C2CAD1B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D0FC5E-53EE-4F40-8C7A-975A03DFA6A0}">
      <dgm:prSet custT="1"/>
      <dgm:spPr/>
      <dgm:t>
        <a:bodyPr/>
        <a:lstStyle/>
        <a:p>
          <a:pPr algn="ctr">
            <a:lnSpc>
              <a:spcPct val="100000"/>
            </a:lnSpc>
          </a:pPr>
          <a:r>
            <a:rPr lang="en-US" sz="2400" dirty="0">
              <a:latin typeface="Montserrat" pitchFamily="2" charset="77"/>
            </a:rPr>
            <a:t>Getting the images of the plutonic rocks</a:t>
          </a:r>
        </a:p>
      </dgm:t>
    </dgm:pt>
    <dgm:pt modelId="{622F7794-8079-419D-B459-0F1130F4DFFA}" type="parTrans" cxnId="{9F5638A5-9F9F-4EC6-A063-3E0A92ED8E1D}">
      <dgm:prSet/>
      <dgm:spPr/>
      <dgm:t>
        <a:bodyPr/>
        <a:lstStyle/>
        <a:p>
          <a:pPr algn="ctr"/>
          <a:endParaRPr lang="en-US" sz="2400">
            <a:latin typeface="Montserrat" pitchFamily="2" charset="77"/>
          </a:endParaRPr>
        </a:p>
      </dgm:t>
    </dgm:pt>
    <dgm:pt modelId="{AA0C46BC-E07F-4F89-8915-11E1A988903D}" type="sibTrans" cxnId="{9F5638A5-9F9F-4EC6-A063-3E0A92ED8E1D}">
      <dgm:prSet/>
      <dgm:spPr/>
      <dgm:t>
        <a:bodyPr/>
        <a:lstStyle/>
        <a:p>
          <a:pPr algn="ctr"/>
          <a:endParaRPr lang="en-US" sz="2400">
            <a:latin typeface="Montserrat" pitchFamily="2" charset="77"/>
          </a:endParaRPr>
        </a:p>
      </dgm:t>
    </dgm:pt>
    <dgm:pt modelId="{91E31098-A2DD-4BD3-A628-09C67A031952}">
      <dgm:prSet custT="1"/>
      <dgm:spPr/>
      <dgm:t>
        <a:bodyPr/>
        <a:lstStyle/>
        <a:p>
          <a:pPr algn="ctr">
            <a:lnSpc>
              <a:spcPct val="100000"/>
            </a:lnSpc>
          </a:pPr>
          <a:r>
            <a:rPr lang="en-US" sz="2400" dirty="0">
              <a:latin typeface="Montserrat" pitchFamily="2" charset="77"/>
            </a:rPr>
            <a:t>Preparing the data</a:t>
          </a:r>
        </a:p>
      </dgm:t>
    </dgm:pt>
    <dgm:pt modelId="{3690257C-39B0-452C-A784-6AC6CE7D2876}" type="parTrans" cxnId="{F9DAA842-D804-4F05-A9BE-83B4E4787D29}">
      <dgm:prSet/>
      <dgm:spPr/>
      <dgm:t>
        <a:bodyPr/>
        <a:lstStyle/>
        <a:p>
          <a:pPr algn="ctr"/>
          <a:endParaRPr lang="en-US" sz="2400">
            <a:latin typeface="Montserrat" pitchFamily="2" charset="77"/>
          </a:endParaRPr>
        </a:p>
      </dgm:t>
    </dgm:pt>
    <dgm:pt modelId="{5B2DEF98-6004-47C1-9F8C-435529FD075C}" type="sibTrans" cxnId="{F9DAA842-D804-4F05-A9BE-83B4E4787D29}">
      <dgm:prSet/>
      <dgm:spPr/>
      <dgm:t>
        <a:bodyPr/>
        <a:lstStyle/>
        <a:p>
          <a:pPr algn="ctr"/>
          <a:endParaRPr lang="en-US" sz="2400">
            <a:latin typeface="Montserrat" pitchFamily="2" charset="77"/>
          </a:endParaRPr>
        </a:p>
      </dgm:t>
    </dgm:pt>
    <dgm:pt modelId="{49655E95-9482-40D8-A917-48FDEA8446F8}">
      <dgm:prSet custT="1"/>
      <dgm:spPr/>
      <dgm:t>
        <a:bodyPr/>
        <a:lstStyle/>
        <a:p>
          <a:pPr algn="ctr">
            <a:lnSpc>
              <a:spcPct val="100000"/>
            </a:lnSpc>
          </a:pPr>
          <a:r>
            <a:rPr lang="en-US" sz="2400" dirty="0">
              <a:latin typeface="Montserrat" pitchFamily="2" charset="77"/>
            </a:rPr>
            <a:t>Determining the best number of color clusters</a:t>
          </a:r>
        </a:p>
      </dgm:t>
    </dgm:pt>
    <dgm:pt modelId="{969BD7F3-604A-48F3-8313-B5C60C5674F9}" type="parTrans" cxnId="{201ECC40-7685-41DA-AE68-2D176F297C39}">
      <dgm:prSet/>
      <dgm:spPr/>
      <dgm:t>
        <a:bodyPr/>
        <a:lstStyle/>
        <a:p>
          <a:pPr algn="ctr"/>
          <a:endParaRPr lang="en-US" sz="2400">
            <a:latin typeface="Montserrat" pitchFamily="2" charset="77"/>
          </a:endParaRPr>
        </a:p>
      </dgm:t>
    </dgm:pt>
    <dgm:pt modelId="{BD12A5DF-71A8-4678-A3F1-441C67DE8975}" type="sibTrans" cxnId="{201ECC40-7685-41DA-AE68-2D176F297C39}">
      <dgm:prSet/>
      <dgm:spPr/>
      <dgm:t>
        <a:bodyPr/>
        <a:lstStyle/>
        <a:p>
          <a:pPr algn="ctr"/>
          <a:endParaRPr lang="en-US" sz="2400">
            <a:latin typeface="Montserrat" pitchFamily="2" charset="77"/>
          </a:endParaRPr>
        </a:p>
      </dgm:t>
    </dgm:pt>
    <dgm:pt modelId="{C0E7D676-E34E-4950-ACBB-3C41E202B558}">
      <dgm:prSet custT="1"/>
      <dgm:spPr/>
      <dgm:t>
        <a:bodyPr/>
        <a:lstStyle/>
        <a:p>
          <a:pPr algn="ctr">
            <a:lnSpc>
              <a:spcPct val="100000"/>
            </a:lnSpc>
          </a:pPr>
          <a:r>
            <a:rPr lang="en-US" sz="2400" dirty="0">
              <a:latin typeface="Montserrat" pitchFamily="2" charset="77"/>
            </a:rPr>
            <a:t>Color extraction</a:t>
          </a:r>
        </a:p>
      </dgm:t>
    </dgm:pt>
    <dgm:pt modelId="{53E0C2C2-D424-4EA6-8734-1664DC20D13F}" type="parTrans" cxnId="{12B4C4B6-32CA-4BB6-868C-13FDFDFD52EB}">
      <dgm:prSet/>
      <dgm:spPr/>
      <dgm:t>
        <a:bodyPr/>
        <a:lstStyle/>
        <a:p>
          <a:pPr algn="ctr"/>
          <a:endParaRPr lang="en-US" sz="2400">
            <a:latin typeface="Montserrat" pitchFamily="2" charset="77"/>
          </a:endParaRPr>
        </a:p>
      </dgm:t>
    </dgm:pt>
    <dgm:pt modelId="{66D61CD7-B225-42FE-A2D9-E49F4C114738}" type="sibTrans" cxnId="{12B4C4B6-32CA-4BB6-868C-13FDFDFD52EB}">
      <dgm:prSet/>
      <dgm:spPr/>
      <dgm:t>
        <a:bodyPr/>
        <a:lstStyle/>
        <a:p>
          <a:pPr algn="ctr"/>
          <a:endParaRPr lang="en-US" sz="2400">
            <a:latin typeface="Montserrat" pitchFamily="2" charset="77"/>
          </a:endParaRPr>
        </a:p>
      </dgm:t>
    </dgm:pt>
    <dgm:pt modelId="{91929C70-18F8-094D-832F-011FD36FF910}">
      <dgm:prSet custT="1"/>
      <dgm:spPr/>
      <dgm:t>
        <a:bodyPr/>
        <a:lstStyle/>
        <a:p>
          <a:pPr algn="ctr">
            <a:lnSpc>
              <a:spcPct val="100000"/>
            </a:lnSpc>
          </a:pPr>
          <a:r>
            <a:rPr lang="en-US" sz="2400" dirty="0">
              <a:latin typeface="Montserrat" pitchFamily="2" charset="77"/>
            </a:rPr>
            <a:t>Data normalization and label encoding</a:t>
          </a:r>
        </a:p>
      </dgm:t>
    </dgm:pt>
    <dgm:pt modelId="{3F4B19CB-6F00-DD48-9CA4-8850CD78D6C8}" type="parTrans" cxnId="{626A9DCD-5F2F-E142-AB52-2B3F1A71FAC9}">
      <dgm:prSet/>
      <dgm:spPr/>
      <dgm:t>
        <a:bodyPr/>
        <a:lstStyle/>
        <a:p>
          <a:pPr algn="ctr"/>
          <a:endParaRPr lang="en-US" sz="2400">
            <a:latin typeface="Montserrat" pitchFamily="2" charset="77"/>
          </a:endParaRPr>
        </a:p>
      </dgm:t>
    </dgm:pt>
    <dgm:pt modelId="{1B2F9126-458A-D64C-863E-CEE053D107AD}" type="sibTrans" cxnId="{626A9DCD-5F2F-E142-AB52-2B3F1A71FAC9}">
      <dgm:prSet/>
      <dgm:spPr/>
      <dgm:t>
        <a:bodyPr/>
        <a:lstStyle/>
        <a:p>
          <a:pPr algn="ctr"/>
          <a:endParaRPr lang="en-US" sz="2400">
            <a:latin typeface="Montserrat" pitchFamily="2" charset="77"/>
          </a:endParaRPr>
        </a:p>
      </dgm:t>
    </dgm:pt>
    <dgm:pt modelId="{8BDEE16B-FE13-AB4B-A42D-797C4CB9290F}">
      <dgm:prSet custT="1"/>
      <dgm:spPr/>
      <dgm:t>
        <a:bodyPr/>
        <a:lstStyle/>
        <a:p>
          <a:pPr algn="ctr">
            <a:lnSpc>
              <a:spcPct val="100000"/>
            </a:lnSpc>
          </a:pPr>
          <a:r>
            <a:rPr lang="en-US" sz="2400">
              <a:latin typeface="Montserrat" pitchFamily="2" charset="77"/>
            </a:rPr>
            <a:t>Training the different algorithms with the extracted dominant colors</a:t>
          </a:r>
        </a:p>
      </dgm:t>
    </dgm:pt>
    <dgm:pt modelId="{39A9CFAF-3F13-FD48-87D6-D7CFB7BA8FCC}" type="parTrans" cxnId="{9F04E9DD-CEEE-EE4F-9206-EA06A8F67BA6}">
      <dgm:prSet/>
      <dgm:spPr/>
      <dgm:t>
        <a:bodyPr/>
        <a:lstStyle/>
        <a:p>
          <a:pPr algn="ctr"/>
          <a:endParaRPr lang="en-US" sz="2400">
            <a:latin typeface="Montserrat" pitchFamily="2" charset="77"/>
          </a:endParaRPr>
        </a:p>
      </dgm:t>
    </dgm:pt>
    <dgm:pt modelId="{7495CBAA-00ED-9A49-800B-B830021E855A}" type="sibTrans" cxnId="{9F04E9DD-CEEE-EE4F-9206-EA06A8F67BA6}">
      <dgm:prSet/>
      <dgm:spPr/>
      <dgm:t>
        <a:bodyPr/>
        <a:lstStyle/>
        <a:p>
          <a:pPr algn="ctr"/>
          <a:endParaRPr lang="en-US" sz="2400">
            <a:latin typeface="Montserrat" pitchFamily="2" charset="77"/>
          </a:endParaRPr>
        </a:p>
      </dgm:t>
    </dgm:pt>
    <dgm:pt modelId="{50AB1368-A5E4-764C-B801-32496E6CA7B7}">
      <dgm:prSet custT="1"/>
      <dgm:spPr/>
      <dgm:t>
        <a:bodyPr/>
        <a:lstStyle/>
        <a:p>
          <a:pPr algn="ctr">
            <a:lnSpc>
              <a:spcPct val="100000"/>
            </a:lnSpc>
          </a:pPr>
          <a:r>
            <a:rPr lang="en-US" sz="2400">
              <a:latin typeface="Montserrat" pitchFamily="2" charset="77"/>
            </a:rPr>
            <a:t>Creation of the iOS application</a:t>
          </a:r>
          <a:endParaRPr lang="en-US" sz="2400" dirty="0">
            <a:latin typeface="Montserrat" pitchFamily="2" charset="77"/>
          </a:endParaRPr>
        </a:p>
      </dgm:t>
    </dgm:pt>
    <dgm:pt modelId="{C7A0249A-BC33-6841-8BE0-64D8FA075E5F}" type="parTrans" cxnId="{6E92FA1F-8823-3E4E-91B4-747BDEA0D99B}">
      <dgm:prSet/>
      <dgm:spPr/>
      <dgm:t>
        <a:bodyPr/>
        <a:lstStyle/>
        <a:p>
          <a:pPr algn="ctr"/>
          <a:endParaRPr lang="en-US" sz="2400">
            <a:latin typeface="Montserrat" pitchFamily="2" charset="77"/>
          </a:endParaRPr>
        </a:p>
      </dgm:t>
    </dgm:pt>
    <dgm:pt modelId="{A9BE251B-7D4D-5F4C-BE55-A4AB3585FBB9}" type="sibTrans" cxnId="{6E92FA1F-8823-3E4E-91B4-747BDEA0D99B}">
      <dgm:prSet/>
      <dgm:spPr/>
      <dgm:t>
        <a:bodyPr/>
        <a:lstStyle/>
        <a:p>
          <a:pPr algn="ctr"/>
          <a:endParaRPr lang="en-US" sz="2400">
            <a:latin typeface="Montserrat" pitchFamily="2" charset="77"/>
          </a:endParaRPr>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7"/>
      <dgm:spPr>
        <a:solidFill>
          <a:srgbClr val="F199A7">
            <a:alpha val="18824"/>
          </a:srgbClr>
        </a:solidFill>
      </dgm:spPr>
    </dgm:pt>
    <dgm:pt modelId="{F10FEC68-334D-481A-AF6E-43255659AF91}" type="pres">
      <dgm:prSet presAssocID="{5DD0FC5E-53EE-4F40-8C7A-975A03DFA6A0}" presName="iconRect" presStyleLbl="node1" presStyleIdx="0" presStyleCnt="7"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7">
        <dgm:presLayoutVars>
          <dgm:chMax val="0"/>
          <dgm:chPref val="0"/>
        </dgm:presLayoutVars>
      </dgm:prSet>
      <dgm:spPr/>
    </dgm:pt>
    <dgm:pt modelId="{22E720EF-3475-461F-B894-D908D0093D5B}" type="pres">
      <dgm:prSet presAssocID="{AA0C46BC-E07F-4F89-8915-11E1A988903D}" presName="sibTrans" presStyleCnt="0"/>
      <dgm:spPr/>
    </dgm:pt>
    <dgm:pt modelId="{33645AEC-1BF5-4C06-8519-5C7E8DDF5102}" type="pres">
      <dgm:prSet presAssocID="{91E31098-A2DD-4BD3-A628-09C67A031952}" presName="compNode" presStyleCnt="0"/>
      <dgm:spPr/>
    </dgm:pt>
    <dgm:pt modelId="{C1288CA8-9B58-419E-924F-9444FFC04636}" type="pres">
      <dgm:prSet presAssocID="{91E31098-A2DD-4BD3-A628-09C67A031952}" presName="bgRect" presStyleLbl="bgShp" presStyleIdx="1" presStyleCnt="7"/>
      <dgm:spPr>
        <a:solidFill>
          <a:srgbClr val="FAE3E7">
            <a:alpha val="45098"/>
          </a:srgbClr>
        </a:solidFill>
      </dgm:spPr>
    </dgm:pt>
    <dgm:pt modelId="{81095599-6FE0-44EB-AD66-EE25526EC935}" type="pres">
      <dgm:prSet presAssocID="{91E31098-A2DD-4BD3-A628-09C67A031952}" presName="iconRect" presStyleLbl="node1" presStyleIdx="1" presStyleCnt="7" custScaleX="132718" custScaleY="13284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16E1C4F7-771B-4B9E-AD2B-8B959A927D58}" type="pres">
      <dgm:prSet presAssocID="{91E31098-A2DD-4BD3-A628-09C67A031952}" presName="spaceRect" presStyleCnt="0"/>
      <dgm:spPr/>
    </dgm:pt>
    <dgm:pt modelId="{30AA0A4E-57E5-4903-ACBF-EAF6BB77A6F1}" type="pres">
      <dgm:prSet presAssocID="{91E31098-A2DD-4BD3-A628-09C67A031952}" presName="parTx" presStyleLbl="revTx" presStyleIdx="1" presStyleCnt="7">
        <dgm:presLayoutVars>
          <dgm:chMax val="0"/>
          <dgm:chPref val="0"/>
        </dgm:presLayoutVars>
      </dgm:prSet>
      <dgm:spPr/>
    </dgm:pt>
    <dgm:pt modelId="{DDEC54ED-BE3A-4764-82D9-952F2EE86490}" type="pres">
      <dgm:prSet presAssocID="{5B2DEF98-6004-47C1-9F8C-435529FD075C}"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7"/>
      <dgm:spPr>
        <a:solidFill>
          <a:srgbClr val="FCECEE"/>
        </a:solidFill>
      </dgm:spPr>
    </dgm:pt>
    <dgm:pt modelId="{5490AA11-54A0-44D6-936F-E03F1786E26A}" type="pres">
      <dgm:prSet presAssocID="{49655E95-9482-40D8-A917-48FDEA8446F8}" presName="iconRect" presStyleLbl="node1" presStyleIdx="2" presStyleCnt="7"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catterplot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7">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7"/>
      <dgm:spPr>
        <a:solidFill>
          <a:srgbClr val="FDF2F5"/>
        </a:solidFill>
      </dgm:spPr>
    </dgm:pt>
    <dgm:pt modelId="{76611D13-1981-492E-B60D-B01F8325F0D6}" type="pres">
      <dgm:prSet presAssocID="{C0E7D676-E34E-4950-ACBB-3C41E202B558}" presName="iconRect" presStyleLbl="node1" presStyleIdx="3" presStyleCnt="7" custScaleX="132718" custScaleY="13284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7">
        <dgm:presLayoutVars>
          <dgm:chMax val="0"/>
          <dgm:chPref val="0"/>
        </dgm:presLayoutVars>
      </dgm:prSet>
      <dgm:spPr/>
    </dgm:pt>
    <dgm:pt modelId="{32B747E7-CD9F-5F4E-8821-7D95306901CA}" type="pres">
      <dgm:prSet presAssocID="{66D61CD7-B225-42FE-A2D9-E49F4C114738}" presName="sibTrans" presStyleCnt="0"/>
      <dgm:spPr/>
    </dgm:pt>
    <dgm:pt modelId="{A44E8DE8-A4B9-A540-820D-B7B37668FB46}" type="pres">
      <dgm:prSet presAssocID="{91929C70-18F8-094D-832F-011FD36FF910}" presName="compNode" presStyleCnt="0"/>
      <dgm:spPr/>
    </dgm:pt>
    <dgm:pt modelId="{19209E2D-FC75-4D47-98AF-CA0371B81D74}" type="pres">
      <dgm:prSet presAssocID="{91929C70-18F8-094D-832F-011FD36FF910}" presName="bgRect" presStyleLbl="bgShp" presStyleIdx="4" presStyleCnt="7"/>
      <dgm:spPr>
        <a:solidFill>
          <a:srgbClr val="FCECEE"/>
        </a:solidFill>
      </dgm:spPr>
    </dgm:pt>
    <dgm:pt modelId="{0F44496A-8056-FA46-8818-F248E388A176}" type="pres">
      <dgm:prSet presAssocID="{91929C70-18F8-094D-832F-011FD36FF910}" presName="iconRect" presStyleLbl="node1" presStyleIdx="4" presStyleCnt="7" custScaleX="132718" custScaleY="13284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abel with solid fill"/>
        </a:ext>
      </dgm:extLst>
    </dgm:pt>
    <dgm:pt modelId="{7341DD77-A942-544E-94A5-DE36535797B7}" type="pres">
      <dgm:prSet presAssocID="{91929C70-18F8-094D-832F-011FD36FF910}" presName="spaceRect" presStyleCnt="0"/>
      <dgm:spPr/>
    </dgm:pt>
    <dgm:pt modelId="{DB98E6BF-91C3-7D43-A997-4D5E59F45A6B}" type="pres">
      <dgm:prSet presAssocID="{91929C70-18F8-094D-832F-011FD36FF910}" presName="parTx" presStyleLbl="revTx" presStyleIdx="4" presStyleCnt="7">
        <dgm:presLayoutVars>
          <dgm:chMax val="0"/>
          <dgm:chPref val="0"/>
        </dgm:presLayoutVars>
      </dgm:prSet>
      <dgm:spPr/>
    </dgm:pt>
    <dgm:pt modelId="{487C0374-1F9A-F546-AA76-93AB1002D5A9}" type="pres">
      <dgm:prSet presAssocID="{1B2F9126-458A-D64C-863E-CEE053D107AD}" presName="sibTrans" presStyleCnt="0"/>
      <dgm:spPr/>
    </dgm:pt>
    <dgm:pt modelId="{1719EF77-FA8A-1244-8108-2D834E23286C}" type="pres">
      <dgm:prSet presAssocID="{8BDEE16B-FE13-AB4B-A42D-797C4CB9290F}" presName="compNode" presStyleCnt="0"/>
      <dgm:spPr/>
    </dgm:pt>
    <dgm:pt modelId="{9767292B-0D7F-6646-AD83-E9EB4A36065F}" type="pres">
      <dgm:prSet presAssocID="{8BDEE16B-FE13-AB4B-A42D-797C4CB9290F}" presName="bgRect" presStyleLbl="bgShp" presStyleIdx="5" presStyleCnt="7"/>
      <dgm:spPr>
        <a:solidFill>
          <a:srgbClr val="FDF2F5"/>
        </a:solidFill>
      </dgm:spPr>
    </dgm:pt>
    <dgm:pt modelId="{3AFF3F74-B0EF-B540-BB87-E76E029E712D}" type="pres">
      <dgm:prSet presAssocID="{8BDEE16B-FE13-AB4B-A42D-797C4CB9290F}" presName="iconRect" presStyleLbl="node1" presStyleIdx="5" presStyleCnt="7" custScaleX="132718" custScaleY="13284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emote learning science with solid fill"/>
        </a:ext>
      </dgm:extLst>
    </dgm:pt>
    <dgm:pt modelId="{122BEFD2-F4A7-A649-87CC-B126F73514DE}" type="pres">
      <dgm:prSet presAssocID="{8BDEE16B-FE13-AB4B-A42D-797C4CB9290F}" presName="spaceRect" presStyleCnt="0"/>
      <dgm:spPr/>
    </dgm:pt>
    <dgm:pt modelId="{BF70D0DB-D00D-4342-B7C9-5B3D4F6F3092}" type="pres">
      <dgm:prSet presAssocID="{8BDEE16B-FE13-AB4B-A42D-797C4CB9290F}" presName="parTx" presStyleLbl="revTx" presStyleIdx="5" presStyleCnt="7">
        <dgm:presLayoutVars>
          <dgm:chMax val="0"/>
          <dgm:chPref val="0"/>
        </dgm:presLayoutVars>
      </dgm:prSet>
      <dgm:spPr/>
    </dgm:pt>
    <dgm:pt modelId="{EC1FEE7C-268A-1041-B385-D522B554D2FE}" type="pres">
      <dgm:prSet presAssocID="{7495CBAA-00ED-9A49-800B-B830021E855A}" presName="sibTrans" presStyleCnt="0"/>
      <dgm:spPr/>
    </dgm:pt>
    <dgm:pt modelId="{D37AE211-ED06-284F-91FE-8A5883465BBA}" type="pres">
      <dgm:prSet presAssocID="{50AB1368-A5E4-764C-B801-32496E6CA7B7}" presName="compNode" presStyleCnt="0"/>
      <dgm:spPr/>
    </dgm:pt>
    <dgm:pt modelId="{2E37DEF3-9AAF-BA40-AB4A-B03D277213D2}" type="pres">
      <dgm:prSet presAssocID="{50AB1368-A5E4-764C-B801-32496E6CA7B7}" presName="bgRect" presStyleLbl="bgShp" presStyleIdx="6" presStyleCnt="7"/>
      <dgm:spPr>
        <a:solidFill>
          <a:srgbClr val="FCECEE"/>
        </a:solidFill>
      </dgm:spPr>
    </dgm:pt>
    <dgm:pt modelId="{688ED3B8-F2A3-2043-8599-F700FEC810CD}" type="pres">
      <dgm:prSet presAssocID="{50AB1368-A5E4-764C-B801-32496E6CA7B7}" presName="iconRect" presStyleLbl="node1" presStyleIdx="6" presStyleCnt="7" custScaleX="132719" custScaleY="13284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Smart Phone with solid fill"/>
        </a:ext>
      </dgm:extLst>
    </dgm:pt>
    <dgm:pt modelId="{ED6D3E16-474C-2545-96A8-D8D0F17B06DD}" type="pres">
      <dgm:prSet presAssocID="{50AB1368-A5E4-764C-B801-32496E6CA7B7}" presName="spaceRect" presStyleCnt="0"/>
      <dgm:spPr/>
    </dgm:pt>
    <dgm:pt modelId="{E3F91399-AA01-8345-8671-17CEBC3DE933}" type="pres">
      <dgm:prSet presAssocID="{50AB1368-A5E4-764C-B801-32496E6CA7B7}" presName="parTx" presStyleLbl="revTx" presStyleIdx="6" presStyleCnt="7">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6E92FA1F-8823-3E4E-91B4-747BDEA0D99B}" srcId="{7121997D-7474-460A-AD5E-86EC59B41B11}" destId="{50AB1368-A5E4-764C-B801-32496E6CA7B7}" srcOrd="6" destOrd="0" parTransId="{C7A0249A-BC33-6841-8BE0-64D8FA075E5F}" sibTransId="{A9BE251B-7D4D-5F4C-BE55-A4AB3585FBB9}"/>
    <dgm:cxn modelId="{201ECC40-7685-41DA-AE68-2D176F297C39}" srcId="{7121997D-7474-460A-AD5E-86EC59B41B11}" destId="{49655E95-9482-40D8-A917-48FDEA8446F8}" srcOrd="2" destOrd="0" parTransId="{969BD7F3-604A-48F3-8313-B5C60C5674F9}" sibTransId="{BD12A5DF-71A8-4678-A3F1-441C67DE8975}"/>
    <dgm:cxn modelId="{F9DAA842-D804-4F05-A9BE-83B4E4787D29}" srcId="{7121997D-7474-460A-AD5E-86EC59B41B11}" destId="{91E31098-A2DD-4BD3-A628-09C67A031952}" srcOrd="1" destOrd="0" parTransId="{3690257C-39B0-452C-A784-6AC6CE7D2876}" sibTransId="{5B2DEF98-6004-47C1-9F8C-435529FD075C}"/>
    <dgm:cxn modelId="{D74CCD67-9DEB-4348-9F36-B6C8FFF021C9}" type="presOf" srcId="{91E31098-A2DD-4BD3-A628-09C67A031952}" destId="{30AA0A4E-57E5-4903-ACBF-EAF6BB77A6F1}" srcOrd="0" destOrd="0" presId="urn:microsoft.com/office/officeart/2018/2/layout/IconVerticalSolidList"/>
    <dgm:cxn modelId="{C4EDF96F-3098-BE41-80D8-27EFD46841B2}" type="presOf" srcId="{8BDEE16B-FE13-AB4B-A42D-797C4CB9290F}" destId="{BF70D0DB-D00D-4342-B7C9-5B3D4F6F3092}" srcOrd="0" destOrd="0" presId="urn:microsoft.com/office/officeart/2018/2/layout/IconVerticalSolidList"/>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80561BA7-0DDC-4C40-A62D-3A770E32A351}" type="presOf" srcId="{91929C70-18F8-094D-832F-011FD36FF910}" destId="{DB98E6BF-91C3-7D43-A997-4D5E59F45A6B}"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C0E75C4-ACEF-9247-9C86-25596B31359B}" type="presOf" srcId="{50AB1368-A5E4-764C-B801-32496E6CA7B7}" destId="{E3F91399-AA01-8345-8671-17CEBC3DE933}" srcOrd="0" destOrd="0" presId="urn:microsoft.com/office/officeart/2018/2/layout/IconVerticalSolidList"/>
    <dgm:cxn modelId="{626A9DCD-5F2F-E142-AB52-2B3F1A71FAC9}" srcId="{7121997D-7474-460A-AD5E-86EC59B41B11}" destId="{91929C70-18F8-094D-832F-011FD36FF910}" srcOrd="4" destOrd="0" parTransId="{3F4B19CB-6F00-DD48-9CA4-8850CD78D6C8}" sibTransId="{1B2F9126-458A-D64C-863E-CEE053D107AD}"/>
    <dgm:cxn modelId="{9F04E9DD-CEEE-EE4F-9206-EA06A8F67BA6}" srcId="{7121997D-7474-460A-AD5E-86EC59B41B11}" destId="{8BDEE16B-FE13-AB4B-A42D-797C4CB9290F}" srcOrd="5" destOrd="0" parTransId="{39A9CFAF-3F13-FD48-87D6-D7CFB7BA8FCC}" sibTransId="{7495CBAA-00ED-9A49-800B-B830021E855A}"/>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DDABCAB6-EDCE-4920-A7D3-8D864229A1D4}" type="presParOf" srcId="{07A1E732-1CF8-43C8-B3C0-AEDB1F063520}" destId="{33645AEC-1BF5-4C06-8519-5C7E8DDF5102}" srcOrd="2" destOrd="0" presId="urn:microsoft.com/office/officeart/2018/2/layout/IconVerticalSolidList"/>
    <dgm:cxn modelId="{B7DD5430-4366-4C40-9EA1-060E02DA3243}" type="presParOf" srcId="{33645AEC-1BF5-4C06-8519-5C7E8DDF5102}" destId="{C1288CA8-9B58-419E-924F-9444FFC04636}" srcOrd="0" destOrd="0" presId="urn:microsoft.com/office/officeart/2018/2/layout/IconVerticalSolidList"/>
    <dgm:cxn modelId="{1B3A931D-DC48-4341-BFE3-1DFAD079A824}" type="presParOf" srcId="{33645AEC-1BF5-4C06-8519-5C7E8DDF5102}" destId="{81095599-6FE0-44EB-AD66-EE25526EC935}" srcOrd="1" destOrd="0" presId="urn:microsoft.com/office/officeart/2018/2/layout/IconVerticalSolidList"/>
    <dgm:cxn modelId="{31D0CB02-E479-484E-9120-B4DACD22F735}" type="presParOf" srcId="{33645AEC-1BF5-4C06-8519-5C7E8DDF5102}" destId="{16E1C4F7-771B-4B9E-AD2B-8B959A927D58}" srcOrd="2" destOrd="0" presId="urn:microsoft.com/office/officeart/2018/2/layout/IconVerticalSolidList"/>
    <dgm:cxn modelId="{04517EE4-82F2-4300-B01F-AAB3EC6B4BC3}" type="presParOf" srcId="{33645AEC-1BF5-4C06-8519-5C7E8DDF5102}" destId="{30AA0A4E-57E5-4903-ACBF-EAF6BB77A6F1}" srcOrd="3" destOrd="0" presId="urn:microsoft.com/office/officeart/2018/2/layout/IconVerticalSolidList"/>
    <dgm:cxn modelId="{4C66B985-218F-4F91-AA39-2D8C84ABA2E8}" type="presParOf" srcId="{07A1E732-1CF8-43C8-B3C0-AEDB1F063520}" destId="{DDEC54ED-BE3A-4764-82D9-952F2EE86490}"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 modelId="{B3C00BF1-F688-4346-B2DF-660F43B93255}" type="presParOf" srcId="{07A1E732-1CF8-43C8-B3C0-AEDB1F063520}" destId="{32B747E7-CD9F-5F4E-8821-7D95306901CA}" srcOrd="7" destOrd="0" presId="urn:microsoft.com/office/officeart/2018/2/layout/IconVerticalSolidList"/>
    <dgm:cxn modelId="{A3D0B477-3901-6F42-B3DE-3E7F38D8028B}" type="presParOf" srcId="{07A1E732-1CF8-43C8-B3C0-AEDB1F063520}" destId="{A44E8DE8-A4B9-A540-820D-B7B37668FB46}" srcOrd="8" destOrd="0" presId="urn:microsoft.com/office/officeart/2018/2/layout/IconVerticalSolidList"/>
    <dgm:cxn modelId="{B10E2A60-BE11-D747-BD02-C30DC1285D3C}" type="presParOf" srcId="{A44E8DE8-A4B9-A540-820D-B7B37668FB46}" destId="{19209E2D-FC75-4D47-98AF-CA0371B81D74}" srcOrd="0" destOrd="0" presId="urn:microsoft.com/office/officeart/2018/2/layout/IconVerticalSolidList"/>
    <dgm:cxn modelId="{AB9E5BA5-7995-E546-B158-534CF9EC54FF}" type="presParOf" srcId="{A44E8DE8-A4B9-A540-820D-B7B37668FB46}" destId="{0F44496A-8056-FA46-8818-F248E388A176}" srcOrd="1" destOrd="0" presId="urn:microsoft.com/office/officeart/2018/2/layout/IconVerticalSolidList"/>
    <dgm:cxn modelId="{015A7EE4-211D-CF40-8836-16620722E36A}" type="presParOf" srcId="{A44E8DE8-A4B9-A540-820D-B7B37668FB46}" destId="{7341DD77-A942-544E-94A5-DE36535797B7}" srcOrd="2" destOrd="0" presId="urn:microsoft.com/office/officeart/2018/2/layout/IconVerticalSolidList"/>
    <dgm:cxn modelId="{220BD76C-24D6-1A47-9509-B446441A9C07}" type="presParOf" srcId="{A44E8DE8-A4B9-A540-820D-B7B37668FB46}" destId="{DB98E6BF-91C3-7D43-A997-4D5E59F45A6B}" srcOrd="3" destOrd="0" presId="urn:microsoft.com/office/officeart/2018/2/layout/IconVerticalSolidList"/>
    <dgm:cxn modelId="{C3FB8DC3-3B2F-0B43-AE39-8E8C282DA64A}" type="presParOf" srcId="{07A1E732-1CF8-43C8-B3C0-AEDB1F063520}" destId="{487C0374-1F9A-F546-AA76-93AB1002D5A9}" srcOrd="9" destOrd="0" presId="urn:microsoft.com/office/officeart/2018/2/layout/IconVerticalSolidList"/>
    <dgm:cxn modelId="{71308C50-BD95-7646-A7AC-CF35EDBB07B2}" type="presParOf" srcId="{07A1E732-1CF8-43C8-B3C0-AEDB1F063520}" destId="{1719EF77-FA8A-1244-8108-2D834E23286C}" srcOrd="10" destOrd="0" presId="urn:microsoft.com/office/officeart/2018/2/layout/IconVerticalSolidList"/>
    <dgm:cxn modelId="{56AB6A77-ED31-4842-A389-FF433E28CE0D}" type="presParOf" srcId="{1719EF77-FA8A-1244-8108-2D834E23286C}" destId="{9767292B-0D7F-6646-AD83-E9EB4A36065F}" srcOrd="0" destOrd="0" presId="urn:microsoft.com/office/officeart/2018/2/layout/IconVerticalSolidList"/>
    <dgm:cxn modelId="{9BDA7D0E-03A6-1D41-9992-1773DB23A5B4}" type="presParOf" srcId="{1719EF77-FA8A-1244-8108-2D834E23286C}" destId="{3AFF3F74-B0EF-B540-BB87-E76E029E712D}" srcOrd="1" destOrd="0" presId="urn:microsoft.com/office/officeart/2018/2/layout/IconVerticalSolidList"/>
    <dgm:cxn modelId="{29EBFFB1-0E2E-D74D-A938-E02B7D16D525}" type="presParOf" srcId="{1719EF77-FA8A-1244-8108-2D834E23286C}" destId="{122BEFD2-F4A7-A649-87CC-B126F73514DE}" srcOrd="2" destOrd="0" presId="urn:microsoft.com/office/officeart/2018/2/layout/IconVerticalSolidList"/>
    <dgm:cxn modelId="{4E80F717-0305-334E-B958-BE2953D649C5}" type="presParOf" srcId="{1719EF77-FA8A-1244-8108-2D834E23286C}" destId="{BF70D0DB-D00D-4342-B7C9-5B3D4F6F3092}" srcOrd="3" destOrd="0" presId="urn:microsoft.com/office/officeart/2018/2/layout/IconVerticalSolidList"/>
    <dgm:cxn modelId="{3C6E2CAB-FAF1-494A-866B-8232EF449F50}" type="presParOf" srcId="{07A1E732-1CF8-43C8-B3C0-AEDB1F063520}" destId="{EC1FEE7C-268A-1041-B385-D522B554D2FE}" srcOrd="11" destOrd="0" presId="urn:microsoft.com/office/officeart/2018/2/layout/IconVerticalSolidList"/>
    <dgm:cxn modelId="{B19519C8-8201-9940-A372-8A6AE7DFEFD5}" type="presParOf" srcId="{07A1E732-1CF8-43C8-B3C0-AEDB1F063520}" destId="{D37AE211-ED06-284F-91FE-8A5883465BBA}" srcOrd="12" destOrd="0" presId="urn:microsoft.com/office/officeart/2018/2/layout/IconVerticalSolidList"/>
    <dgm:cxn modelId="{DF9429DF-DCDF-7743-B8D7-62EF992344C9}" type="presParOf" srcId="{D37AE211-ED06-284F-91FE-8A5883465BBA}" destId="{2E37DEF3-9AAF-BA40-AB4A-B03D277213D2}" srcOrd="0" destOrd="0" presId="urn:microsoft.com/office/officeart/2018/2/layout/IconVerticalSolidList"/>
    <dgm:cxn modelId="{4CBC7A1F-1763-384D-890B-324A15F62E45}" type="presParOf" srcId="{D37AE211-ED06-284F-91FE-8A5883465BBA}" destId="{688ED3B8-F2A3-2043-8599-F700FEC810CD}" srcOrd="1" destOrd="0" presId="urn:microsoft.com/office/officeart/2018/2/layout/IconVerticalSolidList"/>
    <dgm:cxn modelId="{14BC8323-6533-A848-84EB-008AFA00DAD8}" type="presParOf" srcId="{D37AE211-ED06-284F-91FE-8A5883465BBA}" destId="{ED6D3E16-474C-2545-96A8-D8D0F17B06DD}" srcOrd="2" destOrd="0" presId="urn:microsoft.com/office/officeart/2018/2/layout/IconVerticalSolidList"/>
    <dgm:cxn modelId="{E34C12A7-DBDA-664D-A98B-3AC5D77F96AE}" type="presParOf" srcId="{D37AE211-ED06-284F-91FE-8A5883465BBA}" destId="{E3F91399-AA01-8345-8671-17CEBC3DE93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mc:AlternateContent xmlns:mc="http://schemas.openxmlformats.org/markup-compatibility/2006" xmlns:a14="http://schemas.microsoft.com/office/drawing/2010/main">
      <mc:Choice Requires="a14">
        <dgm:pt modelId="{49655E95-9482-40D8-A917-48FDEA8446F8}">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400" b="0" i="1" spc="300" smtClean="0">
                        <a:latin typeface="Montserrat" pitchFamily="2" charset="77"/>
                      </a:rPr>
                      <m:t>Recall</m:t>
                    </m:r>
                    <m:r>
                      <m:rPr>
                        <m:nor/>
                      </m:rPr>
                      <a:rPr lang="es-ES" sz="2400" b="0" i="1" spc="300" smtClean="0">
                        <a:latin typeface="Montserrat" pitchFamily="2" charset="77"/>
                      </a:rPr>
                      <m:t> = </m:t>
                    </m:r>
                    <m:f>
                      <m:fPr>
                        <m:ctrlPr>
                          <a:rPr lang="es-ES" sz="2400" b="0" i="1" spc="300" smtClean="0">
                            <a:latin typeface="Cambria Math" panose="02040503050406030204" pitchFamily="18" charset="0"/>
                          </a:rPr>
                        </m:ctrlPr>
                      </m:fPr>
                      <m:num>
                        <m:r>
                          <m:rPr>
                            <m:nor/>
                          </m:rPr>
                          <a:rPr lang="es-ES" sz="2400" b="0" i="1" spc="300" smtClean="0">
                            <a:latin typeface="Montserrat" pitchFamily="2" charset="77"/>
                          </a:rPr>
                          <m:t>TP</m:t>
                        </m:r>
                      </m:num>
                      <m:den>
                        <m:r>
                          <m:rPr>
                            <m:nor/>
                          </m:rPr>
                          <a:rPr lang="es-ES" sz="2400" b="0" i="1" spc="300" smtClean="0">
                            <a:latin typeface="Montserrat" pitchFamily="2" charset="77"/>
                          </a:rPr>
                          <m:t>TP</m:t>
                        </m:r>
                        <m:r>
                          <m:rPr>
                            <m:nor/>
                          </m:rPr>
                          <a:rPr lang="es-ES" sz="2400" b="0" i="1" spc="300" smtClean="0">
                            <a:latin typeface="Montserrat" pitchFamily="2" charset="77"/>
                          </a:rPr>
                          <m:t>+</m:t>
                        </m:r>
                        <m:r>
                          <m:rPr>
                            <m:nor/>
                          </m:rPr>
                          <a:rPr lang="es-ES" sz="2400" b="0" i="1" spc="300" smtClean="0">
                            <a:latin typeface="Montserrat" pitchFamily="2" charset="77"/>
                          </a:rPr>
                          <m:t>FN</m:t>
                        </m:r>
                      </m:den>
                    </m:f>
                  </m:oMath>
                </m:oMathPara>
              </a14:m>
              <a:endParaRPr lang="en-US" sz="2400" i="1" spc="300" dirty="0">
                <a:latin typeface="Montserrat" pitchFamily="2" charset="77"/>
              </a:endParaRPr>
            </a:p>
          </dgm:t>
        </dgm:pt>
      </mc:Choice>
      <mc:Fallback xmlns="">
        <dgm:pt modelId="{49655E95-9482-40D8-A917-48FDEA8446F8}">
          <dgm:prSet custT="1"/>
          <dgm:spPr/>
          <dgm:t>
            <a:bodyPr/>
            <a:lstStyle/>
            <a:p>
              <a:pPr>
                <a:lnSpc>
                  <a:spcPct val="100000"/>
                </a:lnSpc>
              </a:pPr>
              <a:r>
                <a:rPr lang="es-ES" sz="2400" b="0" i="0" spc="300">
                  <a:latin typeface="Cambria Math" panose="02040503050406030204" pitchFamily="18" charset="0"/>
                </a:rPr>
                <a:t>"Recall = " </a:t>
              </a:r>
              <a:r>
                <a:rPr lang="es-ES" sz="2400" b="0" i="0" spc="300">
                  <a:latin typeface="Montserrat" pitchFamily="2" charset="77"/>
                </a:rPr>
                <a:t> "TP</a:t>
              </a:r>
              <a:r>
                <a:rPr lang="es-ES" sz="2400" b="0" i="0" spc="300">
                  <a:latin typeface="Cambria Math" panose="02040503050406030204" pitchFamily="18" charset="0"/>
                </a:rPr>
                <a:t>" /"</a:t>
              </a:r>
              <a:r>
                <a:rPr lang="es-ES" sz="2400" b="0" i="0" spc="300">
                  <a:latin typeface="Montserrat" pitchFamily="2" charset="77"/>
                </a:rPr>
                <a:t>TP+FN</a:t>
              </a:r>
              <a:r>
                <a:rPr lang="es-ES" sz="2400" b="0" i="0" spc="300">
                  <a:latin typeface="Cambria Math" panose="02040503050406030204" pitchFamily="18" charset="0"/>
                </a:rPr>
                <a:t>" </a:t>
              </a:r>
              <a:endParaRPr lang="en-US" sz="2400" i="1" spc="300" dirty="0">
                <a:latin typeface="Montserrat" pitchFamily="2" charset="77"/>
              </a:endParaRPr>
            </a:p>
          </dgm:t>
        </dgm:pt>
      </mc:Fallback>
    </mc:AlternateContent>
    <dgm:pt modelId="{BD12A5DF-71A8-4678-A3F1-441C67DE8975}" type="sibTrans" cxnId="{201ECC40-7685-41DA-AE68-2D176F297C39}">
      <dgm:prSet/>
      <dgm:spPr/>
      <dgm:t>
        <a:bodyPr/>
        <a:lstStyle/>
        <a:p>
          <a:pPr algn="ctr"/>
          <a:endParaRPr lang="en-US" sz="2400">
            <a:latin typeface="Montserrat" pitchFamily="2" charset="77"/>
          </a:endParaRPr>
        </a:p>
      </dgm:t>
    </dgm:pt>
    <dgm:pt modelId="{969BD7F3-604A-48F3-8313-B5C60C5674F9}" type="parTrans" cxnId="{201ECC40-7685-41DA-AE68-2D176F297C39}">
      <dgm:prSet/>
      <dgm:spPr/>
      <dgm:t>
        <a:bodyPr/>
        <a:lstStyle/>
        <a:p>
          <a:pPr algn="ctr"/>
          <a:endParaRPr lang="en-US" sz="2400">
            <a:latin typeface="Montserrat" pitchFamily="2" charset="77"/>
          </a:endParaRPr>
        </a:p>
      </dgm:t>
    </dgm:pt>
    <mc:AlternateContent xmlns:mc="http://schemas.openxmlformats.org/markup-compatibility/2006" xmlns:a14="http://schemas.microsoft.com/office/drawing/2010/main">
      <mc:Choice Requires="a14">
        <dgm:pt modelId="{C0E7D676-E34E-4950-ACBB-3C41E202B558}">
          <dgm:prSet custT="1"/>
          <dgm:spPr/>
          <dgm:t>
            <a:bodyPr/>
            <a:lstStyle/>
            <a:p>
              <a:pPr>
                <a:lnSpc>
                  <a:spcPct val="100000"/>
                </a:lnSpc>
              </a:pPr>
              <a14:m>
                <m:oMathPara xmlns:m="http://schemas.openxmlformats.org/officeDocument/2006/math">
                  <m:oMathParaPr>
                    <m:jc m:val="centerGroup"/>
                  </m:oMathParaPr>
                  <m:oMath xmlns:m="http://schemas.openxmlformats.org/officeDocument/2006/math">
                    <m:sSub>
                      <m:sSubPr>
                        <m:ctrlPr>
                          <a:rPr lang="es-ES" sz="2400" b="0" i="1" spc="300" smtClean="0">
                            <a:latin typeface="Cambria Math" panose="02040503050406030204" pitchFamily="18" charset="0"/>
                          </a:rPr>
                        </m:ctrlPr>
                      </m:sSubPr>
                      <m:e>
                        <m:r>
                          <m:rPr>
                            <m:nor/>
                          </m:rPr>
                          <a:rPr lang="es-ES" sz="2400" b="0" i="1" spc="300" smtClean="0">
                            <a:latin typeface="Montserrat" pitchFamily="2" charset="77"/>
                          </a:rPr>
                          <m:t>F</m:t>
                        </m:r>
                      </m:e>
                      <m:sub>
                        <m:r>
                          <m:rPr>
                            <m:nor/>
                          </m:rPr>
                          <a:rPr lang="es-ES" sz="2400" b="0" i="1" spc="300" smtClean="0">
                            <a:latin typeface="Montserrat" pitchFamily="2" charset="77"/>
                          </a:rPr>
                          <m:t>1</m:t>
                        </m:r>
                      </m:sub>
                    </m:sSub>
                    <m:r>
                      <m:rPr>
                        <m:nor/>
                      </m:rPr>
                      <a:rPr lang="es-ES" sz="2400" b="0" i="1" spc="300" smtClean="0">
                        <a:latin typeface="Montserrat" pitchFamily="2" charset="77"/>
                      </a:rPr>
                      <m:t> </m:t>
                    </m:r>
                    <m:r>
                      <m:rPr>
                        <m:nor/>
                      </m:rPr>
                      <a:rPr lang="es-ES" sz="2400" b="0" i="1" spc="300" smtClean="0">
                        <a:latin typeface="Montserrat" pitchFamily="2" charset="77"/>
                      </a:rPr>
                      <m:t>score</m:t>
                    </m:r>
                    <m:r>
                      <m:rPr>
                        <m:nor/>
                      </m:rPr>
                      <a:rPr lang="es-ES" sz="2400" b="0" i="1" spc="300" smtClean="0">
                        <a:latin typeface="Montserrat" pitchFamily="2" charset="77"/>
                      </a:rPr>
                      <m:t> =</m:t>
                    </m:r>
                    <m:r>
                      <a:rPr lang="es-ES" sz="2400" b="0" i="1" spc="300" smtClean="0">
                        <a:latin typeface="Cambria Math" panose="02040503050406030204" pitchFamily="18" charset="0"/>
                      </a:rPr>
                      <m:t> </m:t>
                    </m:r>
                    <m:f>
                      <m:fPr>
                        <m:ctrlPr>
                          <a:rPr lang="es-ES" sz="2400" b="0" i="1" spc="300" smtClean="0">
                            <a:latin typeface="Cambria Math" panose="02040503050406030204" pitchFamily="18" charset="0"/>
                          </a:rPr>
                        </m:ctrlPr>
                      </m:fPr>
                      <m:num>
                        <m:r>
                          <m:rPr>
                            <m:nor/>
                          </m:rPr>
                          <a:rPr lang="es-ES" sz="2400" b="0" i="1" spc="300" smtClean="0">
                            <a:latin typeface="Montserrat" pitchFamily="2" charset="77"/>
                          </a:rPr>
                          <m:t>Precision</m:t>
                        </m:r>
                        <m:r>
                          <m:rPr>
                            <m:nor/>
                          </m:rPr>
                          <a:rPr lang="es-ES" sz="2400" b="0" i="1" spc="300" smtClean="0">
                            <a:latin typeface="Montserrat" pitchFamily="2" charset="77"/>
                          </a:rPr>
                          <m:t> ∗ </m:t>
                        </m:r>
                        <m:r>
                          <m:rPr>
                            <m:nor/>
                          </m:rPr>
                          <a:rPr lang="es-ES" sz="2400" b="0" i="1" spc="300" smtClean="0">
                            <a:latin typeface="Montserrat" pitchFamily="2" charset="77"/>
                          </a:rPr>
                          <m:t>Recall</m:t>
                        </m:r>
                      </m:num>
                      <m:den>
                        <m:r>
                          <m:rPr>
                            <m:nor/>
                          </m:rPr>
                          <a:rPr lang="es-ES" sz="2400" b="0" i="1" spc="300" smtClean="0">
                            <a:latin typeface="Montserrat" pitchFamily="2" charset="77"/>
                          </a:rPr>
                          <m:t>Precision</m:t>
                        </m:r>
                        <m:r>
                          <m:rPr>
                            <m:nor/>
                          </m:rPr>
                          <a:rPr lang="es-ES" sz="2400" b="0" i="1" spc="300" smtClean="0">
                            <a:latin typeface="Montserrat" pitchFamily="2" charset="77"/>
                          </a:rPr>
                          <m:t>+</m:t>
                        </m:r>
                        <m:r>
                          <m:rPr>
                            <m:nor/>
                          </m:rPr>
                          <a:rPr lang="es-ES" sz="2400" b="0" i="1" spc="300" smtClean="0">
                            <a:latin typeface="Montserrat" pitchFamily="2" charset="77"/>
                          </a:rPr>
                          <m:t>Recall</m:t>
                        </m:r>
                      </m:den>
                    </m:f>
                  </m:oMath>
                </m:oMathPara>
              </a14:m>
              <a:endParaRPr lang="en-US" sz="2400" i="1" spc="300" dirty="0">
                <a:latin typeface="Montserrat" pitchFamily="2" charset="77"/>
              </a:endParaRPr>
            </a:p>
          </dgm:t>
        </dgm:pt>
      </mc:Choice>
      <mc:Fallback xmlns="">
        <dgm:pt modelId="{C0E7D676-E34E-4950-ACBB-3C41E202B558}">
          <dgm:prSet custT="1"/>
          <dgm:spPr/>
          <dgm:t>
            <a:bodyPr/>
            <a:lstStyle/>
            <a:p>
              <a:pPr>
                <a:lnSpc>
                  <a:spcPct val="100000"/>
                </a:lnSpc>
              </a:pPr>
              <a:r>
                <a:rPr lang="es-ES" sz="2400" b="0" i="0" spc="300">
                  <a:latin typeface="Montserrat" pitchFamily="2" charset="77"/>
                </a:rPr>
                <a:t>"F</a:t>
              </a:r>
              <a:r>
                <a:rPr lang="es-ES" sz="2400" b="0" i="0" spc="300">
                  <a:latin typeface="Cambria Math" panose="02040503050406030204" pitchFamily="18" charset="0"/>
                </a:rPr>
                <a:t>" _"</a:t>
              </a:r>
              <a:r>
                <a:rPr lang="es-ES" sz="2400" b="0" i="0" spc="300">
                  <a:latin typeface="Montserrat" pitchFamily="2" charset="77"/>
                </a:rPr>
                <a:t>1</a:t>
              </a:r>
              <a:r>
                <a:rPr lang="es-ES" sz="2400" b="0" i="0" spc="300">
                  <a:latin typeface="Cambria Math" panose="02040503050406030204" pitchFamily="18" charset="0"/>
                </a:rPr>
                <a:t>"  " score =" </a:t>
              </a:r>
              <a:r>
                <a:rPr lang="es-ES" sz="2400" b="0" i="0" spc="300">
                  <a:latin typeface="Montserrat" pitchFamily="2" charset="77"/>
                </a:rPr>
                <a:t> "Precision ∗ Recall</a:t>
              </a:r>
              <a:r>
                <a:rPr lang="es-ES" sz="2400" b="0" i="0" spc="300">
                  <a:latin typeface="Cambria Math" panose="02040503050406030204" pitchFamily="18" charset="0"/>
                </a:rPr>
                <a:t>" /"</a:t>
              </a:r>
              <a:r>
                <a:rPr lang="es-ES" sz="2400" b="0" i="0" spc="300">
                  <a:latin typeface="Montserrat" pitchFamily="2" charset="77"/>
                </a:rPr>
                <a:t>Precision+Recall</a:t>
              </a:r>
              <a:r>
                <a:rPr lang="es-ES" sz="2400" b="0" i="0" spc="300">
                  <a:latin typeface="Cambria Math" panose="02040503050406030204" pitchFamily="18" charset="0"/>
                </a:rPr>
                <a:t>" </a:t>
              </a:r>
              <a:endParaRPr lang="en-US" sz="2400" i="1" spc="300" dirty="0">
                <a:latin typeface="Montserrat" pitchFamily="2" charset="77"/>
              </a:endParaRPr>
            </a:p>
          </dgm:t>
        </dgm:pt>
      </mc:Fallback>
    </mc:AlternateContent>
    <dgm:pt modelId="{66D61CD7-B225-42FE-A2D9-E49F4C114738}" type="sibTrans" cxnId="{12B4C4B6-32CA-4BB6-868C-13FDFDFD52EB}">
      <dgm:prSet/>
      <dgm:spPr/>
      <dgm:t>
        <a:bodyPr/>
        <a:lstStyle/>
        <a:p>
          <a:pPr algn="ctr"/>
          <a:endParaRPr lang="en-US" sz="2400">
            <a:latin typeface="Montserrat" pitchFamily="2" charset="77"/>
          </a:endParaRPr>
        </a:p>
      </dgm:t>
    </dgm:pt>
    <dgm:pt modelId="{53E0C2C2-D424-4EA6-8734-1664DC20D13F}" type="parTrans" cxnId="{12B4C4B6-32CA-4BB6-868C-13FDFDFD52EB}">
      <dgm:prSet/>
      <dgm:spPr/>
      <dgm:t>
        <a:bodyPr/>
        <a:lstStyle/>
        <a:p>
          <a:pPr algn="ctr"/>
          <a:endParaRPr lang="en-US" sz="2400">
            <a:latin typeface="Montserrat" pitchFamily="2" charset="77"/>
          </a:endParaRPr>
        </a:p>
      </dgm:t>
    </dgm:pt>
    <mc:AlternateContent xmlns:mc="http://schemas.openxmlformats.org/markup-compatibility/2006" xmlns:a14="http://schemas.microsoft.com/office/drawing/2010/main">
      <mc:Choice Requires="a14">
        <dgm:pt modelId="{5DD0FC5E-53EE-4F40-8C7A-975A03DFA6A0}">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400" b="0" i="1" spc="300" smtClean="0">
                        <a:latin typeface="Montserrat" pitchFamily="2" charset="77"/>
                      </a:rPr>
                      <m:t>Accuracy</m:t>
                    </m:r>
                    <m:r>
                      <m:rPr>
                        <m:nor/>
                      </m:rPr>
                      <a:rPr lang="es-ES" sz="2400" b="0" i="1" spc="300" smtClean="0">
                        <a:latin typeface="Montserrat" pitchFamily="2" charset="77"/>
                      </a:rPr>
                      <m:t> =</m:t>
                    </m:r>
                    <m:r>
                      <a:rPr lang="es-ES" sz="2400" b="0" i="1" spc="300" smtClean="0">
                        <a:latin typeface="Cambria Math" panose="02040503050406030204" pitchFamily="18" charset="0"/>
                      </a:rPr>
                      <m:t> </m:t>
                    </m:r>
                    <m:f>
                      <m:fPr>
                        <m:ctrlPr>
                          <a:rPr lang="es-ES" sz="2400" b="0" i="1" spc="300" smtClean="0">
                            <a:latin typeface="Cambria Math" panose="02040503050406030204" pitchFamily="18" charset="0"/>
                          </a:rPr>
                        </m:ctrlPr>
                      </m:fPr>
                      <m:num>
                        <m:r>
                          <m:rPr>
                            <m:nor/>
                          </m:rPr>
                          <a:rPr lang="es-ES" sz="2400" b="0" i="1" spc="300" smtClean="0">
                            <a:latin typeface="Montserrat" pitchFamily="2" charset="77"/>
                          </a:rPr>
                          <m:t>Correct</m:t>
                        </m:r>
                        <m:r>
                          <m:rPr>
                            <m:nor/>
                          </m:rPr>
                          <a:rPr lang="es-ES" sz="2400" b="0" i="1" spc="300" smtClean="0">
                            <a:latin typeface="Montserrat" pitchFamily="2" charset="77"/>
                          </a:rPr>
                          <m:t> </m:t>
                        </m:r>
                        <m:r>
                          <m:rPr>
                            <m:nor/>
                          </m:rPr>
                          <a:rPr lang="es-ES" sz="2400" b="0" i="1" spc="300" smtClean="0">
                            <a:latin typeface="Montserrat" pitchFamily="2" charset="77"/>
                          </a:rPr>
                          <m:t>Predicitons</m:t>
                        </m:r>
                      </m:num>
                      <m:den>
                        <m:r>
                          <m:rPr>
                            <m:nor/>
                          </m:rPr>
                          <a:rPr lang="es-ES" sz="2400" b="0" i="1" spc="300" smtClean="0">
                            <a:latin typeface="Montserrat" pitchFamily="2" charset="77"/>
                          </a:rPr>
                          <m:t>Predictions</m:t>
                        </m:r>
                        <m:r>
                          <m:rPr>
                            <m:nor/>
                          </m:rPr>
                          <a:rPr lang="es-ES" sz="2400" b="0" i="1" spc="300" smtClean="0">
                            <a:latin typeface="Montserrat" pitchFamily="2" charset="77"/>
                          </a:rPr>
                          <m:t> </m:t>
                        </m:r>
                        <m:r>
                          <m:rPr>
                            <m:nor/>
                          </m:rPr>
                          <a:rPr lang="es-ES" sz="2400" b="0" i="1" spc="300" smtClean="0">
                            <a:latin typeface="Montserrat" pitchFamily="2" charset="77"/>
                          </a:rPr>
                          <m:t>Made</m:t>
                        </m:r>
                      </m:den>
                    </m:f>
                  </m:oMath>
                </m:oMathPara>
              </a14:m>
              <a:endParaRPr lang="en-US" sz="2400" i="1" spc="300" dirty="0">
                <a:latin typeface="Montserrat" pitchFamily="2" charset="77"/>
              </a:endParaRPr>
            </a:p>
          </dgm:t>
        </dgm:pt>
      </mc:Choice>
      <mc:Fallback xmlns="">
        <dgm:pt modelId="{5DD0FC5E-53EE-4F40-8C7A-975A03DFA6A0}">
          <dgm:prSet custT="1"/>
          <dgm:spPr/>
          <dgm:t>
            <a:bodyPr/>
            <a:lstStyle/>
            <a:p>
              <a:pPr>
                <a:lnSpc>
                  <a:spcPct val="100000"/>
                </a:lnSpc>
              </a:pPr>
              <a:r>
                <a:rPr lang="es-ES" sz="2400" b="0" i="0" spc="300">
                  <a:latin typeface="Cambria Math" panose="02040503050406030204" pitchFamily="18" charset="0"/>
                </a:rPr>
                <a:t>"Accuracy =" </a:t>
              </a:r>
              <a:r>
                <a:rPr lang="es-ES" sz="2400" b="0" i="0" spc="300">
                  <a:latin typeface="Montserrat" pitchFamily="2" charset="77"/>
                </a:rPr>
                <a:t> "Correct Predicitons</a:t>
              </a:r>
              <a:r>
                <a:rPr lang="es-ES" sz="2400" b="0" i="0" spc="300">
                  <a:latin typeface="Cambria Math" panose="02040503050406030204" pitchFamily="18" charset="0"/>
                </a:rPr>
                <a:t>" /"</a:t>
              </a:r>
              <a:r>
                <a:rPr lang="es-ES" sz="2400" b="0" i="0" spc="300">
                  <a:latin typeface="Montserrat" pitchFamily="2" charset="77"/>
                </a:rPr>
                <a:t>Predictions Made</a:t>
              </a:r>
              <a:r>
                <a:rPr lang="es-ES" sz="2400" b="0" i="0" spc="300">
                  <a:latin typeface="Cambria Math" panose="02040503050406030204" pitchFamily="18" charset="0"/>
                </a:rPr>
                <a:t>" </a:t>
              </a:r>
              <a:endParaRPr lang="en-US" sz="2400" i="1" spc="300" dirty="0">
                <a:latin typeface="Montserrat" pitchFamily="2" charset="77"/>
              </a:endParaRPr>
            </a:p>
          </dgm:t>
        </dgm:pt>
      </mc:Fallback>
    </mc:AlternateContent>
    <dgm:pt modelId="{AA0C46BC-E07F-4F89-8915-11E1A988903D}" type="sibTrans" cxnId="{9F5638A5-9F9F-4EC6-A063-3E0A92ED8E1D}">
      <dgm:prSet/>
      <dgm:spPr/>
      <dgm:t>
        <a:bodyPr/>
        <a:lstStyle/>
        <a:p>
          <a:pPr algn="ctr"/>
          <a:endParaRPr lang="en-US" sz="2400">
            <a:latin typeface="Montserrat" pitchFamily="2" charset="77"/>
          </a:endParaRPr>
        </a:p>
      </dgm:t>
    </dgm:pt>
    <dgm:pt modelId="{622F7794-8079-419D-B459-0F1130F4DFFA}" type="parTrans" cxnId="{9F5638A5-9F9F-4EC6-A063-3E0A92ED8E1D}">
      <dgm:prSet/>
      <dgm:spPr/>
      <dgm:t>
        <a:bodyPr/>
        <a:lstStyle/>
        <a:p>
          <a:pPr algn="ctr"/>
          <a:endParaRPr lang="en-US" sz="2400">
            <a:latin typeface="Montserrat" pitchFamily="2" charset="77"/>
          </a:endParaRPr>
        </a:p>
      </dgm:t>
    </dgm:pt>
    <mc:AlternateContent xmlns:mc="http://schemas.openxmlformats.org/markup-compatibility/2006" xmlns:a14="http://schemas.microsoft.com/office/drawing/2010/main">
      <mc:Choice Requires="a14">
        <dgm:pt modelId="{E5CA684B-0CD8-1E4D-9447-D34291D1DE27}">
          <dgm:prSet custT="1"/>
          <dgm:spPr/>
          <dgm:t>
            <a:bodyPr/>
            <a:lstStyle/>
            <a:p>
              <a:pPr>
                <a:lnSpc>
                  <a:spcPct val="100000"/>
                </a:lnSpc>
              </a:pPr>
              <a14:m>
                <m:oMathPara xmlns:m="http://schemas.openxmlformats.org/officeDocument/2006/math">
                  <m:oMathParaPr>
                    <m:jc m:val="centerGroup"/>
                  </m:oMathParaPr>
                  <m:oMath xmlns:m="http://schemas.openxmlformats.org/officeDocument/2006/math">
                    <m:r>
                      <m:rPr>
                        <m:nor/>
                      </m:rPr>
                      <a:rPr lang="es-ES" sz="2400" b="0" i="1" spc="300" smtClean="0">
                        <a:latin typeface="Montserrat" pitchFamily="2" charset="77"/>
                      </a:rPr>
                      <m:t>Precision</m:t>
                    </m:r>
                    <m:r>
                      <m:rPr>
                        <m:nor/>
                      </m:rPr>
                      <a:rPr lang="es-ES" sz="2400" b="0" i="1" spc="300" smtClean="0">
                        <a:latin typeface="Montserrat" pitchFamily="2" charset="77"/>
                      </a:rPr>
                      <m:t> = </m:t>
                    </m:r>
                    <m:f>
                      <m:fPr>
                        <m:ctrlPr>
                          <a:rPr lang="es-ES" sz="2400" b="0" i="1" spc="300" smtClean="0">
                            <a:latin typeface="Cambria Math" panose="02040503050406030204" pitchFamily="18" charset="0"/>
                          </a:rPr>
                        </m:ctrlPr>
                      </m:fPr>
                      <m:num>
                        <m:r>
                          <m:rPr>
                            <m:nor/>
                          </m:rPr>
                          <a:rPr lang="es-ES" sz="2400" b="0" i="1" spc="300" smtClean="0">
                            <a:latin typeface="Montserrat" pitchFamily="2" charset="77"/>
                          </a:rPr>
                          <m:t>TP</m:t>
                        </m:r>
                      </m:num>
                      <m:den>
                        <m:r>
                          <m:rPr>
                            <m:nor/>
                          </m:rPr>
                          <a:rPr lang="es-ES" sz="2400" b="0" i="1" spc="300" smtClean="0">
                            <a:latin typeface="Montserrat" pitchFamily="2" charset="77"/>
                          </a:rPr>
                          <m:t>TP</m:t>
                        </m:r>
                        <m:r>
                          <m:rPr>
                            <m:nor/>
                          </m:rPr>
                          <a:rPr lang="es-ES" sz="2400" b="0" i="1" spc="300" smtClean="0">
                            <a:latin typeface="Montserrat" pitchFamily="2" charset="77"/>
                          </a:rPr>
                          <m:t>+</m:t>
                        </m:r>
                        <m:r>
                          <m:rPr>
                            <m:nor/>
                          </m:rPr>
                          <a:rPr lang="es-ES" sz="2400" b="0" i="1" spc="300" smtClean="0">
                            <a:latin typeface="Montserrat" pitchFamily="2" charset="77"/>
                          </a:rPr>
                          <m:t>FP</m:t>
                        </m:r>
                      </m:den>
                    </m:f>
                  </m:oMath>
                </m:oMathPara>
              </a14:m>
              <a:endParaRPr lang="en-US" sz="2400" i="1" spc="300" dirty="0">
                <a:latin typeface="Montserrat" pitchFamily="2" charset="77"/>
              </a:endParaRPr>
            </a:p>
          </dgm:t>
        </dgm:pt>
      </mc:Choice>
      <mc:Fallback xmlns="">
        <dgm:pt modelId="{E5CA684B-0CD8-1E4D-9447-D34291D1DE27}">
          <dgm:prSet custT="1"/>
          <dgm:spPr/>
          <dgm:t>
            <a:bodyPr/>
            <a:lstStyle/>
            <a:p>
              <a:pPr>
                <a:lnSpc>
                  <a:spcPct val="100000"/>
                </a:lnSpc>
              </a:pPr>
              <a:r>
                <a:rPr lang="es-ES" sz="2400" b="0" i="0" spc="300">
                  <a:latin typeface="Cambria Math" panose="02040503050406030204" pitchFamily="18" charset="0"/>
                </a:rPr>
                <a:t>"Precision = " </a:t>
              </a:r>
              <a:r>
                <a:rPr lang="es-ES" sz="2400" b="0" i="0" spc="300">
                  <a:latin typeface="Montserrat" pitchFamily="2" charset="77"/>
                </a:rPr>
                <a:t> "TP</a:t>
              </a:r>
              <a:r>
                <a:rPr lang="es-ES" sz="2400" b="0" i="0" spc="300">
                  <a:latin typeface="Cambria Math" panose="02040503050406030204" pitchFamily="18" charset="0"/>
                </a:rPr>
                <a:t>" /"</a:t>
              </a:r>
              <a:r>
                <a:rPr lang="es-ES" sz="2400" b="0" i="0" spc="300">
                  <a:latin typeface="Montserrat" pitchFamily="2" charset="77"/>
                </a:rPr>
                <a:t>TP+FP</a:t>
              </a:r>
              <a:r>
                <a:rPr lang="es-ES" sz="2400" b="0" i="0" spc="300">
                  <a:latin typeface="Cambria Math" panose="02040503050406030204" pitchFamily="18" charset="0"/>
                </a:rPr>
                <a:t>" </a:t>
              </a:r>
              <a:endParaRPr lang="en-US" sz="2400" i="1" spc="300" dirty="0">
                <a:latin typeface="Montserrat" pitchFamily="2" charset="77"/>
              </a:endParaRPr>
            </a:p>
          </dgm:t>
        </dgm:pt>
      </mc:Fallback>
    </mc:AlternateContent>
    <dgm:pt modelId="{4F27B42D-7686-4247-9122-96DA6DC17E67}" type="parTrans" cxnId="{8F7512A4-0754-7C4B-9E39-A6927928393B}">
      <dgm:prSet/>
      <dgm:spPr/>
      <dgm:t>
        <a:bodyPr/>
        <a:lstStyle/>
        <a:p>
          <a:endParaRPr lang="en-US"/>
        </a:p>
      </dgm:t>
    </dgm:pt>
    <dgm:pt modelId="{F0671A06-0DD5-4041-9172-8A71704B14BB}" type="sibTrans" cxnId="{8F7512A4-0754-7C4B-9E39-A6927928393B}">
      <dgm:prSet/>
      <dgm:spPr/>
      <dgm:t>
        <a:bodyPr/>
        <a:lstStyle/>
        <a:p>
          <a:endParaRPr lang="en-US"/>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21997D-7474-460A-AD5E-86EC59B41B1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655E95-9482-40D8-A917-48FDEA8446F8}">
      <dgm:prSet custT="1"/>
      <dgm:spPr>
        <a:blipFill>
          <a:blip xmlns:r="http://schemas.openxmlformats.org/officeDocument/2006/relationships" r:embed="rId1"/>
          <a:stretch>
            <a:fillRect/>
          </a:stretch>
        </a:blipFill>
      </dgm:spPr>
      <dgm:t>
        <a:bodyPr/>
        <a:lstStyle/>
        <a:p>
          <a:r>
            <a:rPr lang="en-US">
              <a:noFill/>
            </a:rPr>
            <a:t> </a:t>
          </a:r>
        </a:p>
      </dgm:t>
    </dgm:pt>
    <dgm:pt modelId="{BD12A5DF-71A8-4678-A3F1-441C67DE8975}" type="sibTrans" cxnId="{201ECC40-7685-41DA-AE68-2D176F297C39}">
      <dgm:prSet/>
      <dgm:spPr/>
      <dgm:t>
        <a:bodyPr/>
        <a:lstStyle/>
        <a:p>
          <a:pPr algn="ctr"/>
          <a:endParaRPr lang="en-US" sz="2400">
            <a:latin typeface="Montserrat" pitchFamily="2" charset="77"/>
          </a:endParaRPr>
        </a:p>
      </dgm:t>
    </dgm:pt>
    <dgm:pt modelId="{969BD7F3-604A-48F3-8313-B5C60C5674F9}" type="parTrans" cxnId="{201ECC40-7685-41DA-AE68-2D176F297C39}">
      <dgm:prSet/>
      <dgm:spPr/>
      <dgm:t>
        <a:bodyPr/>
        <a:lstStyle/>
        <a:p>
          <a:pPr algn="ctr"/>
          <a:endParaRPr lang="en-US" sz="2400">
            <a:latin typeface="Montserrat" pitchFamily="2" charset="77"/>
          </a:endParaRPr>
        </a:p>
      </dgm:t>
    </dgm:pt>
    <dgm:pt modelId="{C0E7D676-E34E-4950-ACBB-3C41E202B558}">
      <dgm:prSet custT="1"/>
      <dgm:spPr>
        <a:blipFill>
          <a:blip xmlns:r="http://schemas.openxmlformats.org/officeDocument/2006/relationships" r:embed="rId2"/>
          <a:stretch>
            <a:fillRect/>
          </a:stretch>
        </a:blipFill>
      </dgm:spPr>
      <dgm:t>
        <a:bodyPr/>
        <a:lstStyle/>
        <a:p>
          <a:r>
            <a:rPr lang="en-US">
              <a:noFill/>
            </a:rPr>
            <a:t> </a:t>
          </a:r>
        </a:p>
      </dgm:t>
    </dgm:pt>
    <dgm:pt modelId="{66D61CD7-B225-42FE-A2D9-E49F4C114738}" type="sibTrans" cxnId="{12B4C4B6-32CA-4BB6-868C-13FDFDFD52EB}">
      <dgm:prSet/>
      <dgm:spPr/>
      <dgm:t>
        <a:bodyPr/>
        <a:lstStyle/>
        <a:p>
          <a:pPr algn="ctr"/>
          <a:endParaRPr lang="en-US" sz="2400">
            <a:latin typeface="Montserrat" pitchFamily="2" charset="77"/>
          </a:endParaRPr>
        </a:p>
      </dgm:t>
    </dgm:pt>
    <dgm:pt modelId="{53E0C2C2-D424-4EA6-8734-1664DC20D13F}" type="parTrans" cxnId="{12B4C4B6-32CA-4BB6-868C-13FDFDFD52EB}">
      <dgm:prSet/>
      <dgm:spPr/>
      <dgm:t>
        <a:bodyPr/>
        <a:lstStyle/>
        <a:p>
          <a:pPr algn="ctr"/>
          <a:endParaRPr lang="en-US" sz="2400">
            <a:latin typeface="Montserrat" pitchFamily="2" charset="77"/>
          </a:endParaRPr>
        </a:p>
      </dgm:t>
    </dgm:pt>
    <dgm:pt modelId="{5DD0FC5E-53EE-4F40-8C7A-975A03DFA6A0}">
      <dgm:prSet custT="1"/>
      <dgm:spPr>
        <a:blipFill>
          <a:blip xmlns:r="http://schemas.openxmlformats.org/officeDocument/2006/relationships" r:embed="rId3"/>
          <a:stretch>
            <a:fillRect/>
          </a:stretch>
        </a:blipFill>
      </dgm:spPr>
      <dgm:t>
        <a:bodyPr/>
        <a:lstStyle/>
        <a:p>
          <a:r>
            <a:rPr lang="en-US">
              <a:noFill/>
            </a:rPr>
            <a:t> </a:t>
          </a:r>
        </a:p>
      </dgm:t>
    </dgm:pt>
    <dgm:pt modelId="{AA0C46BC-E07F-4F89-8915-11E1A988903D}" type="sibTrans" cxnId="{9F5638A5-9F9F-4EC6-A063-3E0A92ED8E1D}">
      <dgm:prSet/>
      <dgm:spPr/>
      <dgm:t>
        <a:bodyPr/>
        <a:lstStyle/>
        <a:p>
          <a:pPr algn="ctr"/>
          <a:endParaRPr lang="en-US" sz="2400">
            <a:latin typeface="Montserrat" pitchFamily="2" charset="77"/>
          </a:endParaRPr>
        </a:p>
      </dgm:t>
    </dgm:pt>
    <dgm:pt modelId="{622F7794-8079-419D-B459-0F1130F4DFFA}" type="parTrans" cxnId="{9F5638A5-9F9F-4EC6-A063-3E0A92ED8E1D}">
      <dgm:prSet/>
      <dgm:spPr/>
      <dgm:t>
        <a:bodyPr/>
        <a:lstStyle/>
        <a:p>
          <a:pPr algn="ctr"/>
          <a:endParaRPr lang="en-US" sz="2400">
            <a:latin typeface="Montserrat" pitchFamily="2" charset="77"/>
          </a:endParaRPr>
        </a:p>
      </dgm:t>
    </dgm:pt>
    <dgm:pt modelId="{E5CA684B-0CD8-1E4D-9447-D34291D1DE27}">
      <dgm:prSet custT="1"/>
      <dgm:spPr>
        <a:blipFill>
          <a:blip xmlns:r="http://schemas.openxmlformats.org/officeDocument/2006/relationships" r:embed="rId4"/>
          <a:stretch>
            <a:fillRect/>
          </a:stretch>
        </a:blipFill>
      </dgm:spPr>
      <dgm:t>
        <a:bodyPr/>
        <a:lstStyle/>
        <a:p>
          <a:r>
            <a:rPr lang="en-US">
              <a:noFill/>
            </a:rPr>
            <a:t> </a:t>
          </a:r>
        </a:p>
      </dgm:t>
    </dgm:pt>
    <dgm:pt modelId="{4F27B42D-7686-4247-9122-96DA6DC17E67}" type="parTrans" cxnId="{8F7512A4-0754-7C4B-9E39-A6927928393B}">
      <dgm:prSet/>
      <dgm:spPr/>
      <dgm:t>
        <a:bodyPr/>
        <a:lstStyle/>
        <a:p>
          <a:endParaRPr lang="en-US"/>
        </a:p>
      </dgm:t>
    </dgm:pt>
    <dgm:pt modelId="{F0671A06-0DD5-4041-9172-8A71704B14BB}" type="sibTrans" cxnId="{8F7512A4-0754-7C4B-9E39-A6927928393B}">
      <dgm:prSet/>
      <dgm:spPr/>
      <dgm:t>
        <a:bodyPr/>
        <a:lstStyle/>
        <a:p>
          <a:endParaRPr lang="en-US"/>
        </a:p>
      </dgm:t>
    </dgm:pt>
    <dgm:pt modelId="{07A1E732-1CF8-43C8-B3C0-AEDB1F063520}" type="pres">
      <dgm:prSet presAssocID="{7121997D-7474-460A-AD5E-86EC59B41B11}" presName="root" presStyleCnt="0">
        <dgm:presLayoutVars>
          <dgm:dir/>
          <dgm:resizeHandles val="exact"/>
        </dgm:presLayoutVars>
      </dgm:prSet>
      <dgm:spPr/>
    </dgm:pt>
    <dgm:pt modelId="{CFC00DAD-3A9E-45B7-84DB-A627240A0395}" type="pres">
      <dgm:prSet presAssocID="{5DD0FC5E-53EE-4F40-8C7A-975A03DFA6A0}" presName="compNode" presStyleCnt="0"/>
      <dgm:spPr/>
    </dgm:pt>
    <dgm:pt modelId="{E2A7346E-76E7-4238-B927-4D5E03711C16}" type="pres">
      <dgm:prSet presAssocID="{5DD0FC5E-53EE-4F40-8C7A-975A03DFA6A0}" presName="bgRect" presStyleLbl="bgShp" presStyleIdx="0" presStyleCnt="4"/>
      <dgm:spPr>
        <a:solidFill>
          <a:srgbClr val="F199A7">
            <a:alpha val="18824"/>
          </a:srgbClr>
        </a:solidFill>
      </dgm:spPr>
    </dgm:pt>
    <dgm:pt modelId="{F10FEC68-334D-481A-AF6E-43255659AF91}" type="pres">
      <dgm:prSet presAssocID="{5DD0FC5E-53EE-4F40-8C7A-975A03DFA6A0}" presName="iconRect" presStyleLbl="node1" presStyleIdx="0" presStyleCnt="4" custScaleX="132718" custScaleY="13284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9223EB13-6D5F-4113-A09E-D4A9E696279D}" type="pres">
      <dgm:prSet presAssocID="{5DD0FC5E-53EE-4F40-8C7A-975A03DFA6A0}" presName="spaceRect" presStyleCnt="0"/>
      <dgm:spPr/>
    </dgm:pt>
    <dgm:pt modelId="{43F1B46C-9A84-47B5-A4C2-37FC8A1D8506}" type="pres">
      <dgm:prSet presAssocID="{5DD0FC5E-53EE-4F40-8C7A-975A03DFA6A0}" presName="parTx" presStyleLbl="revTx" presStyleIdx="0" presStyleCnt="4">
        <dgm:presLayoutVars>
          <dgm:chMax val="0"/>
          <dgm:chPref val="0"/>
        </dgm:presLayoutVars>
      </dgm:prSet>
      <dgm:spPr/>
    </dgm:pt>
    <dgm:pt modelId="{22E720EF-3475-461F-B894-D908D0093D5B}" type="pres">
      <dgm:prSet presAssocID="{AA0C46BC-E07F-4F89-8915-11E1A988903D}" presName="sibTrans" presStyleCnt="0"/>
      <dgm:spPr/>
    </dgm:pt>
    <dgm:pt modelId="{D921FDA4-3B93-4E4C-934C-CC613EF758D4}" type="pres">
      <dgm:prSet presAssocID="{E5CA684B-0CD8-1E4D-9447-D34291D1DE27}" presName="compNode" presStyleCnt="0"/>
      <dgm:spPr/>
    </dgm:pt>
    <dgm:pt modelId="{4438BB56-20FA-3444-AEA3-3878665AA459}" type="pres">
      <dgm:prSet presAssocID="{E5CA684B-0CD8-1E4D-9447-D34291D1DE27}" presName="bgRect" presStyleLbl="bgShp" presStyleIdx="1" presStyleCnt="4"/>
      <dgm:spPr>
        <a:solidFill>
          <a:srgbClr val="FDF2F5"/>
        </a:solidFill>
      </dgm:spPr>
    </dgm:pt>
    <dgm:pt modelId="{B437F8EE-D139-0446-8266-281C3D59DE95}" type="pres">
      <dgm:prSet presAssocID="{E5CA684B-0CD8-1E4D-9447-D34291D1DE27}" presName="iconRect" presStyleLbl="node1" presStyleIdx="1"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riangle Ruler with solid fill"/>
        </a:ext>
      </dgm:extLst>
    </dgm:pt>
    <dgm:pt modelId="{1C84E324-EB51-DD42-B891-7C8DA56D2E5A}" type="pres">
      <dgm:prSet presAssocID="{E5CA684B-0CD8-1E4D-9447-D34291D1DE27}" presName="spaceRect" presStyleCnt="0"/>
      <dgm:spPr/>
    </dgm:pt>
    <dgm:pt modelId="{DF6CD87F-2FF1-C641-8DA6-129D74D37160}" type="pres">
      <dgm:prSet presAssocID="{E5CA684B-0CD8-1E4D-9447-D34291D1DE27}" presName="parTx" presStyleLbl="revTx" presStyleIdx="1" presStyleCnt="4">
        <dgm:presLayoutVars>
          <dgm:chMax val="0"/>
          <dgm:chPref val="0"/>
        </dgm:presLayoutVars>
      </dgm:prSet>
      <dgm:spPr/>
    </dgm:pt>
    <dgm:pt modelId="{6D849611-F5B1-964B-87EE-931575704F79}" type="pres">
      <dgm:prSet presAssocID="{F0671A06-0DD5-4041-9172-8A71704B14BB}" presName="sibTrans" presStyleCnt="0"/>
      <dgm:spPr/>
    </dgm:pt>
    <dgm:pt modelId="{35703776-52D6-4F29-AEED-862EA7C075C5}" type="pres">
      <dgm:prSet presAssocID="{49655E95-9482-40D8-A917-48FDEA8446F8}" presName="compNode" presStyleCnt="0"/>
      <dgm:spPr/>
    </dgm:pt>
    <dgm:pt modelId="{EB414F6B-7B5C-41DC-A5FA-B766A1350090}" type="pres">
      <dgm:prSet presAssocID="{49655E95-9482-40D8-A917-48FDEA8446F8}" presName="bgRect" presStyleLbl="bgShp" presStyleIdx="2" presStyleCnt="4"/>
      <dgm:spPr>
        <a:solidFill>
          <a:srgbClr val="FCECEE"/>
        </a:solidFill>
      </dgm:spPr>
    </dgm:pt>
    <dgm:pt modelId="{5490AA11-54A0-44D6-936F-E03F1786E26A}" type="pres">
      <dgm:prSet presAssocID="{49655E95-9482-40D8-A917-48FDEA8446F8}" presName="iconRect" presStyleLbl="node1" presStyleIdx="2" presStyleCnt="4" custScaleX="132718" custScaleY="13284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B24A9D02-D0F8-4C53-B472-C6B1358EDC9C}" type="pres">
      <dgm:prSet presAssocID="{49655E95-9482-40D8-A917-48FDEA8446F8}" presName="spaceRect" presStyleCnt="0"/>
      <dgm:spPr/>
    </dgm:pt>
    <dgm:pt modelId="{70E46BED-12C8-431E-B9D6-2D24A484AB18}" type="pres">
      <dgm:prSet presAssocID="{49655E95-9482-40D8-A917-48FDEA8446F8}" presName="parTx" presStyleLbl="revTx" presStyleIdx="2" presStyleCnt="4">
        <dgm:presLayoutVars>
          <dgm:chMax val="0"/>
          <dgm:chPref val="0"/>
        </dgm:presLayoutVars>
      </dgm:prSet>
      <dgm:spPr/>
    </dgm:pt>
    <dgm:pt modelId="{F2BBD6C0-8037-4740-B90B-041C141F6C0C}" type="pres">
      <dgm:prSet presAssocID="{BD12A5DF-71A8-4678-A3F1-441C67DE8975}" presName="sibTrans" presStyleCnt="0"/>
      <dgm:spPr/>
    </dgm:pt>
    <dgm:pt modelId="{64536BCF-58EE-4524-8378-4EBF012A51CA}" type="pres">
      <dgm:prSet presAssocID="{C0E7D676-E34E-4950-ACBB-3C41E202B558}" presName="compNode" presStyleCnt="0"/>
      <dgm:spPr/>
    </dgm:pt>
    <dgm:pt modelId="{14D3668D-0A1C-4180-B9FD-0EEF89E48D99}" type="pres">
      <dgm:prSet presAssocID="{C0E7D676-E34E-4950-ACBB-3C41E202B558}" presName="bgRect" presStyleLbl="bgShp" presStyleIdx="3" presStyleCnt="4"/>
      <dgm:spPr>
        <a:solidFill>
          <a:srgbClr val="FDF2F5"/>
        </a:solidFill>
      </dgm:spPr>
    </dgm:pt>
    <dgm:pt modelId="{76611D13-1981-492E-B60D-B01F8325F0D6}" type="pres">
      <dgm:prSet presAssocID="{C0E7D676-E34E-4950-ACBB-3C41E202B558}" presName="iconRect" presStyleLbl="node1" presStyleIdx="3" presStyleCnt="4" custScaleX="132718" custScaleY="13284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E9FA1F2-9E8F-4D2B-BB3F-B0F02460F167}" type="pres">
      <dgm:prSet presAssocID="{C0E7D676-E34E-4950-ACBB-3C41E202B558}" presName="spaceRect" presStyleCnt="0"/>
      <dgm:spPr/>
    </dgm:pt>
    <dgm:pt modelId="{13F7D471-116A-4815-8CB7-B4470DA82321}" type="pres">
      <dgm:prSet presAssocID="{C0E7D676-E34E-4950-ACBB-3C41E202B558}" presName="parTx" presStyleLbl="revTx" presStyleIdx="3" presStyleCnt="4">
        <dgm:presLayoutVars>
          <dgm:chMax val="0"/>
          <dgm:chPref val="0"/>
        </dgm:presLayoutVars>
      </dgm:prSet>
      <dgm:spPr/>
    </dgm:pt>
  </dgm:ptLst>
  <dgm:cxnLst>
    <dgm:cxn modelId="{1166F11F-E18F-4CF3-9EBF-4CE223CC5823}" type="presOf" srcId="{5DD0FC5E-53EE-4F40-8C7A-975A03DFA6A0}" destId="{43F1B46C-9A84-47B5-A4C2-37FC8A1D8506}" srcOrd="0" destOrd="0" presId="urn:microsoft.com/office/officeart/2018/2/layout/IconVerticalSolidList"/>
    <dgm:cxn modelId="{201ECC40-7685-41DA-AE68-2D176F297C39}" srcId="{7121997D-7474-460A-AD5E-86EC59B41B11}" destId="{49655E95-9482-40D8-A917-48FDEA8446F8}" srcOrd="2" destOrd="0" parTransId="{969BD7F3-604A-48F3-8313-B5C60C5674F9}" sibTransId="{BD12A5DF-71A8-4678-A3F1-441C67DE8975}"/>
    <dgm:cxn modelId="{11AF4584-ECBF-4328-B383-96B603024AFB}" type="presOf" srcId="{C0E7D676-E34E-4950-ACBB-3C41E202B558}" destId="{13F7D471-116A-4815-8CB7-B4470DA82321}" srcOrd="0" destOrd="0" presId="urn:microsoft.com/office/officeart/2018/2/layout/IconVerticalSolidList"/>
    <dgm:cxn modelId="{3A965088-EBA7-4D32-A651-A92526C566C2}" type="presOf" srcId="{49655E95-9482-40D8-A917-48FDEA8446F8}" destId="{70E46BED-12C8-431E-B9D6-2D24A484AB18}" srcOrd="0" destOrd="0" presId="urn:microsoft.com/office/officeart/2018/2/layout/IconVerticalSolidList"/>
    <dgm:cxn modelId="{8F7512A4-0754-7C4B-9E39-A6927928393B}" srcId="{7121997D-7474-460A-AD5E-86EC59B41B11}" destId="{E5CA684B-0CD8-1E4D-9447-D34291D1DE27}" srcOrd="1" destOrd="0" parTransId="{4F27B42D-7686-4247-9122-96DA6DC17E67}" sibTransId="{F0671A06-0DD5-4041-9172-8A71704B14BB}"/>
    <dgm:cxn modelId="{9F5638A5-9F9F-4EC6-A063-3E0A92ED8E1D}" srcId="{7121997D-7474-460A-AD5E-86EC59B41B11}" destId="{5DD0FC5E-53EE-4F40-8C7A-975A03DFA6A0}" srcOrd="0" destOrd="0" parTransId="{622F7794-8079-419D-B459-0F1130F4DFFA}" sibTransId="{AA0C46BC-E07F-4F89-8915-11E1A988903D}"/>
    <dgm:cxn modelId="{10A995A5-6BF7-4813-935D-F72E236410B1}" type="presOf" srcId="{7121997D-7474-460A-AD5E-86EC59B41B11}" destId="{07A1E732-1CF8-43C8-B3C0-AEDB1F063520}" srcOrd="0" destOrd="0" presId="urn:microsoft.com/office/officeart/2018/2/layout/IconVerticalSolidList"/>
    <dgm:cxn modelId="{BF8B32A6-594F-074E-9BEB-51D2FA4BD80A}" type="presOf" srcId="{E5CA684B-0CD8-1E4D-9447-D34291D1DE27}" destId="{DF6CD87F-2FF1-C641-8DA6-129D74D37160}" srcOrd="0" destOrd="0" presId="urn:microsoft.com/office/officeart/2018/2/layout/IconVerticalSolidList"/>
    <dgm:cxn modelId="{12B4C4B6-32CA-4BB6-868C-13FDFDFD52EB}" srcId="{7121997D-7474-460A-AD5E-86EC59B41B11}" destId="{C0E7D676-E34E-4950-ACBB-3C41E202B558}" srcOrd="3" destOrd="0" parTransId="{53E0C2C2-D424-4EA6-8734-1664DC20D13F}" sibTransId="{66D61CD7-B225-42FE-A2D9-E49F4C114738}"/>
    <dgm:cxn modelId="{D3D979D0-FA5A-43F7-9F48-9BF43B647F02}" type="presParOf" srcId="{07A1E732-1CF8-43C8-B3C0-AEDB1F063520}" destId="{CFC00DAD-3A9E-45B7-84DB-A627240A0395}" srcOrd="0" destOrd="0" presId="urn:microsoft.com/office/officeart/2018/2/layout/IconVerticalSolidList"/>
    <dgm:cxn modelId="{F4340485-EAAF-4455-AFA3-9283C158A860}" type="presParOf" srcId="{CFC00DAD-3A9E-45B7-84DB-A627240A0395}" destId="{E2A7346E-76E7-4238-B927-4D5E03711C16}" srcOrd="0" destOrd="0" presId="urn:microsoft.com/office/officeart/2018/2/layout/IconVerticalSolidList"/>
    <dgm:cxn modelId="{D65400B8-F176-446F-9E58-9D037C200098}" type="presParOf" srcId="{CFC00DAD-3A9E-45B7-84DB-A627240A0395}" destId="{F10FEC68-334D-481A-AF6E-43255659AF91}" srcOrd="1" destOrd="0" presId="urn:microsoft.com/office/officeart/2018/2/layout/IconVerticalSolidList"/>
    <dgm:cxn modelId="{32273037-CDC9-4A21-80BF-DBF3DEBEE9EA}" type="presParOf" srcId="{CFC00DAD-3A9E-45B7-84DB-A627240A0395}" destId="{9223EB13-6D5F-4113-A09E-D4A9E696279D}" srcOrd="2" destOrd="0" presId="urn:microsoft.com/office/officeart/2018/2/layout/IconVerticalSolidList"/>
    <dgm:cxn modelId="{9F7E5BB2-D42E-4BF4-A88D-FC768D57FE10}" type="presParOf" srcId="{CFC00DAD-3A9E-45B7-84DB-A627240A0395}" destId="{43F1B46C-9A84-47B5-A4C2-37FC8A1D8506}" srcOrd="3" destOrd="0" presId="urn:microsoft.com/office/officeart/2018/2/layout/IconVerticalSolidList"/>
    <dgm:cxn modelId="{C8718E9F-C0F4-41AB-A9E7-F281B1E597A5}" type="presParOf" srcId="{07A1E732-1CF8-43C8-B3C0-AEDB1F063520}" destId="{22E720EF-3475-461F-B894-D908D0093D5B}" srcOrd="1" destOrd="0" presId="urn:microsoft.com/office/officeart/2018/2/layout/IconVerticalSolidList"/>
    <dgm:cxn modelId="{5F36D4B5-78A0-F741-B27B-BCBD4520993B}" type="presParOf" srcId="{07A1E732-1CF8-43C8-B3C0-AEDB1F063520}" destId="{D921FDA4-3B93-4E4C-934C-CC613EF758D4}" srcOrd="2" destOrd="0" presId="urn:microsoft.com/office/officeart/2018/2/layout/IconVerticalSolidList"/>
    <dgm:cxn modelId="{D62D3F0C-E8A0-AD4B-A5BD-F9BE77A04F9F}" type="presParOf" srcId="{D921FDA4-3B93-4E4C-934C-CC613EF758D4}" destId="{4438BB56-20FA-3444-AEA3-3878665AA459}" srcOrd="0" destOrd="0" presId="urn:microsoft.com/office/officeart/2018/2/layout/IconVerticalSolidList"/>
    <dgm:cxn modelId="{60C376AD-8C84-9A49-B77A-0BDC6675635D}" type="presParOf" srcId="{D921FDA4-3B93-4E4C-934C-CC613EF758D4}" destId="{B437F8EE-D139-0446-8266-281C3D59DE95}" srcOrd="1" destOrd="0" presId="urn:microsoft.com/office/officeart/2018/2/layout/IconVerticalSolidList"/>
    <dgm:cxn modelId="{09B2D9EE-4597-0F40-9A39-CFFD40DA2045}" type="presParOf" srcId="{D921FDA4-3B93-4E4C-934C-CC613EF758D4}" destId="{1C84E324-EB51-DD42-B891-7C8DA56D2E5A}" srcOrd="2" destOrd="0" presId="urn:microsoft.com/office/officeart/2018/2/layout/IconVerticalSolidList"/>
    <dgm:cxn modelId="{3D564620-4ACF-0E45-AFCD-052E2C538070}" type="presParOf" srcId="{D921FDA4-3B93-4E4C-934C-CC613EF758D4}" destId="{DF6CD87F-2FF1-C641-8DA6-129D74D37160}" srcOrd="3" destOrd="0" presId="urn:microsoft.com/office/officeart/2018/2/layout/IconVerticalSolidList"/>
    <dgm:cxn modelId="{1A18ED81-1D58-4E49-AF00-0ECF841C3345}" type="presParOf" srcId="{07A1E732-1CF8-43C8-B3C0-AEDB1F063520}" destId="{6D849611-F5B1-964B-87EE-931575704F79}" srcOrd="3" destOrd="0" presId="urn:microsoft.com/office/officeart/2018/2/layout/IconVerticalSolidList"/>
    <dgm:cxn modelId="{FE54E7D5-B357-4BEA-BBEC-2431A6606A1A}" type="presParOf" srcId="{07A1E732-1CF8-43C8-B3C0-AEDB1F063520}" destId="{35703776-52D6-4F29-AEED-862EA7C075C5}" srcOrd="4" destOrd="0" presId="urn:microsoft.com/office/officeart/2018/2/layout/IconVerticalSolidList"/>
    <dgm:cxn modelId="{A854BA72-5F51-416C-B3D9-70F18976ECAA}" type="presParOf" srcId="{35703776-52D6-4F29-AEED-862EA7C075C5}" destId="{EB414F6B-7B5C-41DC-A5FA-B766A1350090}" srcOrd="0" destOrd="0" presId="urn:microsoft.com/office/officeart/2018/2/layout/IconVerticalSolidList"/>
    <dgm:cxn modelId="{D9FE1F15-51AD-41AA-9E47-DA43525B9FB6}" type="presParOf" srcId="{35703776-52D6-4F29-AEED-862EA7C075C5}" destId="{5490AA11-54A0-44D6-936F-E03F1786E26A}" srcOrd="1" destOrd="0" presId="urn:microsoft.com/office/officeart/2018/2/layout/IconVerticalSolidList"/>
    <dgm:cxn modelId="{D1933EB8-4489-4FB3-955F-281EE51FC3C6}" type="presParOf" srcId="{35703776-52D6-4F29-AEED-862EA7C075C5}" destId="{B24A9D02-D0F8-4C53-B472-C6B1358EDC9C}" srcOrd="2" destOrd="0" presId="urn:microsoft.com/office/officeart/2018/2/layout/IconVerticalSolidList"/>
    <dgm:cxn modelId="{624CF305-A956-473F-A4B7-2F5723488293}" type="presParOf" srcId="{35703776-52D6-4F29-AEED-862EA7C075C5}" destId="{70E46BED-12C8-431E-B9D6-2D24A484AB18}" srcOrd="3" destOrd="0" presId="urn:microsoft.com/office/officeart/2018/2/layout/IconVerticalSolidList"/>
    <dgm:cxn modelId="{88C2CE39-2A67-4C40-9476-B4577B6FCD5E}" type="presParOf" srcId="{07A1E732-1CF8-43C8-B3C0-AEDB1F063520}" destId="{F2BBD6C0-8037-4740-B90B-041C141F6C0C}" srcOrd="5" destOrd="0" presId="urn:microsoft.com/office/officeart/2018/2/layout/IconVerticalSolidList"/>
    <dgm:cxn modelId="{FA281640-B22F-4D7A-B4F2-E637F3E50454}" type="presParOf" srcId="{07A1E732-1CF8-43C8-B3C0-AEDB1F063520}" destId="{64536BCF-58EE-4524-8378-4EBF012A51CA}" srcOrd="6" destOrd="0" presId="urn:microsoft.com/office/officeart/2018/2/layout/IconVerticalSolidList"/>
    <dgm:cxn modelId="{055F3E25-1440-4C8E-BA6B-63A4C08E6796}" type="presParOf" srcId="{64536BCF-58EE-4524-8378-4EBF012A51CA}" destId="{14D3668D-0A1C-4180-B9FD-0EEF89E48D99}" srcOrd="0" destOrd="0" presId="urn:microsoft.com/office/officeart/2018/2/layout/IconVerticalSolidList"/>
    <dgm:cxn modelId="{6D9F6272-8CB3-4008-811A-C59F314740CB}" type="presParOf" srcId="{64536BCF-58EE-4524-8378-4EBF012A51CA}" destId="{76611D13-1981-492E-B60D-B01F8325F0D6}" srcOrd="1" destOrd="0" presId="urn:microsoft.com/office/officeart/2018/2/layout/IconVerticalSolidList"/>
    <dgm:cxn modelId="{E8AC571E-13BC-4B26-8271-8736C9BF991D}" type="presParOf" srcId="{64536BCF-58EE-4524-8378-4EBF012A51CA}" destId="{0E9FA1F2-9E8F-4D2B-BB3F-B0F02460F167}" srcOrd="2" destOrd="0" presId="urn:microsoft.com/office/officeart/2018/2/layout/IconVerticalSolidList"/>
    <dgm:cxn modelId="{26A0CC05-8E0C-4003-A97A-B2EA71DFB19D}" type="presParOf" srcId="{64536BCF-58EE-4524-8378-4EBF012A51CA}" destId="{13F7D471-116A-4815-8CB7-B4470DA823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92B55-DC19-454F-8C51-BA222AC101C5}">
      <dsp:nvSpPr>
        <dsp:cNvPr id="0" name=""/>
        <dsp:cNvSpPr/>
      </dsp:nvSpPr>
      <dsp:spPr>
        <a:xfrm>
          <a:off x="1456762" y="1615405"/>
          <a:ext cx="1897103" cy="1897103"/>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1CA96C6C-1AF6-484C-9305-F8B39D275832}">
      <dsp:nvSpPr>
        <dsp:cNvPr id="0" name=""/>
        <dsp:cNvSpPr/>
      </dsp:nvSpPr>
      <dsp:spPr>
        <a:xfrm>
          <a:off x="1861062" y="2019706"/>
          <a:ext cx="1088502" cy="10885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D08F0A-1A50-4B6A-AAAC-6C436B00E85A}">
      <dsp:nvSpPr>
        <dsp:cNvPr id="0" name=""/>
        <dsp:cNvSpPr/>
      </dsp:nvSpPr>
      <dsp:spPr>
        <a:xfrm>
          <a:off x="850310"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spc="0" dirty="0">
              <a:solidFill>
                <a:srgbClr val="1D242C"/>
              </a:solidFill>
              <a:latin typeface="Montserrat" pitchFamily="2" charset="77"/>
              <a:cs typeface="Calibri" panose="020F0502020204030204" pitchFamily="34" charset="0"/>
            </a:rPr>
            <a:t>Extract colors</a:t>
          </a:r>
        </a:p>
        <a:p>
          <a:pPr marL="0" lvl="0" indent="0" algn="ctr" defTabSz="889000">
            <a:lnSpc>
              <a:spcPct val="90000"/>
            </a:lnSpc>
            <a:spcBef>
              <a:spcPct val="0"/>
            </a:spcBef>
            <a:spcAft>
              <a:spcPct val="35000"/>
            </a:spcAft>
            <a:buNone/>
            <a:defRPr cap="all"/>
          </a:pPr>
          <a:endParaRPr lang="en-US" sz="2000" b="1" kern="1200" spc="0" dirty="0">
            <a:latin typeface="Montserrat" pitchFamily="2" charset="77"/>
            <a:cs typeface="Calibri" panose="020F0502020204030204" pitchFamily="34" charset="0"/>
          </a:endParaRPr>
        </a:p>
      </dsp:txBody>
      <dsp:txXfrm>
        <a:off x="850310" y="4103410"/>
        <a:ext cx="3110006" cy="810000"/>
      </dsp:txXfrm>
    </dsp:sp>
    <dsp:sp modelId="{4D416B06-3581-4A1E-B885-A7B42BD7BC73}">
      <dsp:nvSpPr>
        <dsp:cNvPr id="0" name=""/>
        <dsp:cNvSpPr/>
      </dsp:nvSpPr>
      <dsp:spPr>
        <a:xfrm>
          <a:off x="5111019" y="1615405"/>
          <a:ext cx="1897103" cy="1897103"/>
        </a:xfrm>
        <a:prstGeom prst="ellipse">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dsp:style>
    </dsp:sp>
    <dsp:sp modelId="{B67FB760-B54E-4433-8ADA-A0373AB40536}">
      <dsp:nvSpPr>
        <dsp:cNvPr id="0" name=""/>
        <dsp:cNvSpPr/>
      </dsp:nvSpPr>
      <dsp:spPr>
        <a:xfrm>
          <a:off x="5515320" y="2019706"/>
          <a:ext cx="1088502" cy="108850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B452A0-8EEE-47E7-AF88-B98E8BD55FC7}">
      <dsp:nvSpPr>
        <dsp:cNvPr id="0" name=""/>
        <dsp:cNvSpPr/>
      </dsp:nvSpPr>
      <dsp:spPr>
        <a:xfrm>
          <a:off x="4504568"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spc="0" dirty="0">
              <a:solidFill>
                <a:srgbClr val="1D242C"/>
              </a:solidFill>
              <a:latin typeface="Montserrat" pitchFamily="2" charset="77"/>
              <a:cs typeface="Calibri" panose="020F0502020204030204" pitchFamily="34" charset="0"/>
            </a:rPr>
            <a:t>Train</a:t>
          </a:r>
          <a:r>
            <a:rPr lang="en-US" sz="2400" b="1" kern="1200" spc="0" dirty="0">
              <a:solidFill>
                <a:srgbClr val="1D242C"/>
              </a:solidFill>
              <a:latin typeface="Calibri" panose="020F0502020204030204" pitchFamily="34" charset="0"/>
              <a:cs typeface="Calibri" panose="020F0502020204030204" pitchFamily="34" charset="0"/>
            </a:rPr>
            <a:t> the models</a:t>
          </a:r>
        </a:p>
        <a:p>
          <a:pPr marL="0" lvl="0" indent="0" algn="ctr" defTabSz="889000">
            <a:lnSpc>
              <a:spcPct val="90000"/>
            </a:lnSpc>
            <a:spcBef>
              <a:spcPct val="0"/>
            </a:spcBef>
            <a:spcAft>
              <a:spcPct val="35000"/>
            </a:spcAft>
            <a:buNone/>
            <a:defRPr cap="all"/>
          </a:pPr>
          <a:endParaRPr lang="en-US" sz="2400" b="1" kern="1200" spc="0" dirty="0">
            <a:latin typeface="Calibri" panose="020F0502020204030204" pitchFamily="34" charset="0"/>
            <a:cs typeface="Calibri" panose="020F0502020204030204" pitchFamily="34" charset="0"/>
          </a:endParaRPr>
        </a:p>
      </dsp:txBody>
      <dsp:txXfrm>
        <a:off x="4504568" y="4103410"/>
        <a:ext cx="3110006" cy="810000"/>
      </dsp:txXfrm>
    </dsp:sp>
    <dsp:sp modelId="{C89106F8-07F4-4F58-8211-83DC9FDF905B}">
      <dsp:nvSpPr>
        <dsp:cNvPr id="0" name=""/>
        <dsp:cNvSpPr/>
      </dsp:nvSpPr>
      <dsp:spPr>
        <a:xfrm>
          <a:off x="8765276" y="1615405"/>
          <a:ext cx="1897103" cy="1897103"/>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64B891BD-97F2-4EA5-AE77-7A59C93816B5}">
      <dsp:nvSpPr>
        <dsp:cNvPr id="0" name=""/>
        <dsp:cNvSpPr/>
      </dsp:nvSpPr>
      <dsp:spPr>
        <a:xfrm>
          <a:off x="9169577" y="2019706"/>
          <a:ext cx="1088502" cy="108850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91955D-64CE-4B9C-87FD-A5423F9C11D1}">
      <dsp:nvSpPr>
        <dsp:cNvPr id="0" name=""/>
        <dsp:cNvSpPr/>
      </dsp:nvSpPr>
      <dsp:spPr>
        <a:xfrm>
          <a:off x="8158825"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spc="0" dirty="0">
              <a:solidFill>
                <a:srgbClr val="1D242C"/>
              </a:solidFill>
              <a:latin typeface="Montserrat" pitchFamily="2" charset="77"/>
              <a:cs typeface="Calibri" panose="020F0502020204030204" pitchFamily="34" charset="0"/>
            </a:rPr>
            <a:t>Validate</a:t>
          </a:r>
          <a:endParaRPr lang="en-US" sz="2400" b="1" kern="1200" spc="0" dirty="0">
            <a:latin typeface="Montserrat" pitchFamily="2" charset="77"/>
            <a:cs typeface="Calibri" panose="020F0502020204030204" pitchFamily="34" charset="0"/>
          </a:endParaRPr>
        </a:p>
      </dsp:txBody>
      <dsp:txXfrm>
        <a:off x="8158825" y="4103410"/>
        <a:ext cx="3110006" cy="810000"/>
      </dsp:txXfrm>
    </dsp:sp>
    <dsp:sp modelId="{5D90D9B0-74D5-430B-8A87-6F75D6D0C1B9}">
      <dsp:nvSpPr>
        <dsp:cNvPr id="0" name=""/>
        <dsp:cNvSpPr/>
      </dsp:nvSpPr>
      <dsp:spPr>
        <a:xfrm>
          <a:off x="12419534" y="1615405"/>
          <a:ext cx="1897103" cy="1897103"/>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483AD208-5E3A-4E6E-B93A-9F7574D8D652}">
      <dsp:nvSpPr>
        <dsp:cNvPr id="0" name=""/>
        <dsp:cNvSpPr/>
      </dsp:nvSpPr>
      <dsp:spPr>
        <a:xfrm>
          <a:off x="12823834" y="2019706"/>
          <a:ext cx="1088502" cy="108850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99EE3C-0BA6-44EC-B5ED-0B95C2CAD1BF}">
      <dsp:nvSpPr>
        <dsp:cNvPr id="0" name=""/>
        <dsp:cNvSpPr/>
      </dsp:nvSpPr>
      <dsp:spPr>
        <a:xfrm>
          <a:off x="11813082" y="4103410"/>
          <a:ext cx="311000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b="1" kern="1200" spc="0" dirty="0">
              <a:solidFill>
                <a:srgbClr val="1D242C"/>
              </a:solidFill>
              <a:latin typeface="Montserrat" pitchFamily="2" charset="77"/>
              <a:cs typeface="Calibri" panose="020F0502020204030204" pitchFamily="34" charset="0"/>
            </a:rPr>
            <a:t>Compare</a:t>
          </a:r>
          <a:endParaRPr lang="en-US" sz="2000" b="1" kern="1200" spc="0" dirty="0">
            <a:latin typeface="Montserrat" pitchFamily="2" charset="77"/>
            <a:cs typeface="Calibri" panose="020F0502020204030204" pitchFamily="34" charset="0"/>
          </a:endParaRPr>
        </a:p>
      </dsp:txBody>
      <dsp:txXfrm>
        <a:off x="11813082" y="4103410"/>
        <a:ext cx="3110006" cy="8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725"/>
          <a:ext cx="7658100" cy="998696"/>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12248" y="135217"/>
          <a:ext cx="728997" cy="72971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153494" y="725"/>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Getting the images of the plutonic rocks</a:t>
          </a:r>
        </a:p>
      </dsp:txBody>
      <dsp:txXfrm>
        <a:off x="1153494" y="725"/>
        <a:ext cx="6504605" cy="998696"/>
      </dsp:txXfrm>
    </dsp:sp>
    <dsp:sp modelId="{C1288CA8-9B58-419E-924F-9444FFC04636}">
      <dsp:nvSpPr>
        <dsp:cNvPr id="0" name=""/>
        <dsp:cNvSpPr/>
      </dsp:nvSpPr>
      <dsp:spPr>
        <a:xfrm>
          <a:off x="0" y="1249096"/>
          <a:ext cx="7658100" cy="998696"/>
        </a:xfrm>
        <a:prstGeom prst="roundRect">
          <a:avLst>
            <a:gd name="adj" fmla="val 10000"/>
          </a:avLst>
        </a:prstGeom>
        <a:solidFill>
          <a:srgbClr val="FAE3E7">
            <a:alpha val="45098"/>
          </a:srgbClr>
        </a:solidFill>
        <a:ln>
          <a:noFill/>
        </a:ln>
        <a:effectLst/>
      </dsp:spPr>
      <dsp:style>
        <a:lnRef idx="0">
          <a:scrgbClr r="0" g="0" b="0"/>
        </a:lnRef>
        <a:fillRef idx="1">
          <a:scrgbClr r="0" g="0" b="0"/>
        </a:fillRef>
        <a:effectRef idx="0">
          <a:scrgbClr r="0" g="0" b="0"/>
        </a:effectRef>
        <a:fontRef idx="minor"/>
      </dsp:style>
    </dsp:sp>
    <dsp:sp modelId="{81095599-6FE0-44EB-AD66-EE25526EC935}">
      <dsp:nvSpPr>
        <dsp:cNvPr id="0" name=""/>
        <dsp:cNvSpPr/>
      </dsp:nvSpPr>
      <dsp:spPr>
        <a:xfrm>
          <a:off x="212248" y="1383589"/>
          <a:ext cx="728997" cy="7297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A0A4E-57E5-4903-ACBF-EAF6BB77A6F1}">
      <dsp:nvSpPr>
        <dsp:cNvPr id="0" name=""/>
        <dsp:cNvSpPr/>
      </dsp:nvSpPr>
      <dsp:spPr>
        <a:xfrm>
          <a:off x="1153494" y="1249096"/>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Preparing the data</a:t>
          </a:r>
        </a:p>
      </dsp:txBody>
      <dsp:txXfrm>
        <a:off x="1153494" y="1249096"/>
        <a:ext cx="6504605" cy="998696"/>
      </dsp:txXfrm>
    </dsp:sp>
    <dsp:sp modelId="{EB414F6B-7B5C-41DC-A5FA-B766A1350090}">
      <dsp:nvSpPr>
        <dsp:cNvPr id="0" name=""/>
        <dsp:cNvSpPr/>
      </dsp:nvSpPr>
      <dsp:spPr>
        <a:xfrm>
          <a:off x="0" y="2497467"/>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12248" y="2631960"/>
          <a:ext cx="728997" cy="72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153494" y="2497467"/>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Determining the best number of color clusters</a:t>
          </a:r>
        </a:p>
      </dsp:txBody>
      <dsp:txXfrm>
        <a:off x="1153494" y="2497467"/>
        <a:ext cx="6504605" cy="998696"/>
      </dsp:txXfrm>
    </dsp:sp>
    <dsp:sp modelId="{14D3668D-0A1C-4180-B9FD-0EEF89E48D99}">
      <dsp:nvSpPr>
        <dsp:cNvPr id="0" name=""/>
        <dsp:cNvSpPr/>
      </dsp:nvSpPr>
      <dsp:spPr>
        <a:xfrm>
          <a:off x="0" y="3745838"/>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12248" y="3880331"/>
          <a:ext cx="728997" cy="72971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153494" y="3745838"/>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Color extraction</a:t>
          </a:r>
        </a:p>
      </dsp:txBody>
      <dsp:txXfrm>
        <a:off x="1153494" y="3745838"/>
        <a:ext cx="6504605" cy="998696"/>
      </dsp:txXfrm>
    </dsp:sp>
    <dsp:sp modelId="{19209E2D-FC75-4D47-98AF-CA0371B81D74}">
      <dsp:nvSpPr>
        <dsp:cNvPr id="0" name=""/>
        <dsp:cNvSpPr/>
      </dsp:nvSpPr>
      <dsp:spPr>
        <a:xfrm>
          <a:off x="0" y="4994209"/>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0F44496A-8056-FA46-8818-F248E388A176}">
      <dsp:nvSpPr>
        <dsp:cNvPr id="0" name=""/>
        <dsp:cNvSpPr/>
      </dsp:nvSpPr>
      <dsp:spPr>
        <a:xfrm>
          <a:off x="212248" y="5128702"/>
          <a:ext cx="728997" cy="72971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8E6BF-91C3-7D43-A997-4D5E59F45A6B}">
      <dsp:nvSpPr>
        <dsp:cNvPr id="0" name=""/>
        <dsp:cNvSpPr/>
      </dsp:nvSpPr>
      <dsp:spPr>
        <a:xfrm>
          <a:off x="1153494" y="4994209"/>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Data normalization and label encoding</a:t>
          </a:r>
        </a:p>
      </dsp:txBody>
      <dsp:txXfrm>
        <a:off x="1153494" y="4994209"/>
        <a:ext cx="6504605" cy="998696"/>
      </dsp:txXfrm>
    </dsp:sp>
    <dsp:sp modelId="{9767292B-0D7F-6646-AD83-E9EB4A36065F}">
      <dsp:nvSpPr>
        <dsp:cNvPr id="0" name=""/>
        <dsp:cNvSpPr/>
      </dsp:nvSpPr>
      <dsp:spPr>
        <a:xfrm>
          <a:off x="0" y="6242580"/>
          <a:ext cx="7658100" cy="998696"/>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3AFF3F74-B0EF-B540-BB87-E76E029E712D}">
      <dsp:nvSpPr>
        <dsp:cNvPr id="0" name=""/>
        <dsp:cNvSpPr/>
      </dsp:nvSpPr>
      <dsp:spPr>
        <a:xfrm>
          <a:off x="212248" y="6377073"/>
          <a:ext cx="728997" cy="72971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0D0DB-D00D-4342-B7C9-5B3D4F6F3092}">
      <dsp:nvSpPr>
        <dsp:cNvPr id="0" name=""/>
        <dsp:cNvSpPr/>
      </dsp:nvSpPr>
      <dsp:spPr>
        <a:xfrm>
          <a:off x="1153494" y="6242580"/>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Training the different algorithms with the extracted dominant colors</a:t>
          </a:r>
        </a:p>
      </dsp:txBody>
      <dsp:txXfrm>
        <a:off x="1153494" y="6242580"/>
        <a:ext cx="6504605" cy="998696"/>
      </dsp:txXfrm>
    </dsp:sp>
    <dsp:sp modelId="{2E37DEF3-9AAF-BA40-AB4A-B03D277213D2}">
      <dsp:nvSpPr>
        <dsp:cNvPr id="0" name=""/>
        <dsp:cNvSpPr/>
      </dsp:nvSpPr>
      <dsp:spPr>
        <a:xfrm>
          <a:off x="0" y="7490951"/>
          <a:ext cx="7658100" cy="998696"/>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688ED3B8-F2A3-2043-8599-F700FEC810CD}">
      <dsp:nvSpPr>
        <dsp:cNvPr id="0" name=""/>
        <dsp:cNvSpPr/>
      </dsp:nvSpPr>
      <dsp:spPr>
        <a:xfrm>
          <a:off x="212245" y="7625444"/>
          <a:ext cx="729003" cy="72971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F91399-AA01-8345-8671-17CEBC3DE933}">
      <dsp:nvSpPr>
        <dsp:cNvPr id="0" name=""/>
        <dsp:cNvSpPr/>
      </dsp:nvSpPr>
      <dsp:spPr>
        <a:xfrm>
          <a:off x="1153494" y="7490951"/>
          <a:ext cx="6504605" cy="998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a:latin typeface="Montserrat" pitchFamily="2" charset="77"/>
            </a:rPr>
            <a:t>Creation of the iOS application</a:t>
          </a:r>
          <a:endParaRPr lang="en-US" sz="2400" kern="1200" dirty="0">
            <a:latin typeface="Montserrat" pitchFamily="2" charset="77"/>
          </a:endParaRPr>
        </a:p>
      </dsp:txBody>
      <dsp:txXfrm>
        <a:off x="1153494" y="7490951"/>
        <a:ext cx="6504605" cy="998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346E-76E7-4238-B927-4D5E03711C16}">
      <dsp:nvSpPr>
        <dsp:cNvPr id="0" name=""/>
        <dsp:cNvSpPr/>
      </dsp:nvSpPr>
      <dsp:spPr>
        <a:xfrm>
          <a:off x="0" y="2536"/>
          <a:ext cx="8359247" cy="1285803"/>
        </a:xfrm>
        <a:prstGeom prst="roundRect">
          <a:avLst>
            <a:gd name="adj" fmla="val 10000"/>
          </a:avLst>
        </a:prstGeom>
        <a:solidFill>
          <a:srgbClr val="F199A7">
            <a:alpha val="18824"/>
          </a:srgbClr>
        </a:solidFill>
        <a:ln>
          <a:noFill/>
        </a:ln>
        <a:effectLst/>
      </dsp:spPr>
      <dsp:style>
        <a:lnRef idx="0">
          <a:scrgbClr r="0" g="0" b="0"/>
        </a:lnRef>
        <a:fillRef idx="1">
          <a:scrgbClr r="0" g="0" b="0"/>
        </a:fillRef>
        <a:effectRef idx="0">
          <a:scrgbClr r="0" g="0" b="0"/>
        </a:effectRef>
        <a:fontRef idx="minor"/>
      </dsp:style>
    </dsp:sp>
    <dsp:sp modelId="{F10FEC68-334D-481A-AF6E-43255659AF91}">
      <dsp:nvSpPr>
        <dsp:cNvPr id="0" name=""/>
        <dsp:cNvSpPr/>
      </dsp:nvSpPr>
      <dsp:spPr>
        <a:xfrm>
          <a:off x="273266" y="175693"/>
          <a:ext cx="938571" cy="939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F1B46C-9A84-47B5-A4C2-37FC8A1D8506}">
      <dsp:nvSpPr>
        <dsp:cNvPr id="0" name=""/>
        <dsp:cNvSpPr/>
      </dsp:nvSpPr>
      <dsp:spPr>
        <a:xfrm>
          <a:off x="1485103" y="2536"/>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106680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400" b="0" i="1" kern="1200" spc="300" smtClean="0">
                    <a:latin typeface="Montserrat" pitchFamily="2" charset="77"/>
                  </a:rPr>
                  <m:t>Accuracy</m:t>
                </m:r>
                <m:r>
                  <m:rPr>
                    <m:nor/>
                  </m:rPr>
                  <a:rPr lang="es-ES" sz="2400" b="0" i="1" kern="1200" spc="300" smtClean="0">
                    <a:latin typeface="Montserrat" pitchFamily="2" charset="77"/>
                  </a:rPr>
                  <m:t> =</m:t>
                </m:r>
                <m:r>
                  <a:rPr lang="es-ES" sz="2400" b="0" i="1" kern="1200" spc="300" smtClean="0">
                    <a:latin typeface="Cambria Math" panose="02040503050406030204" pitchFamily="18" charset="0"/>
                  </a:rPr>
                  <m:t> </m:t>
                </m:r>
                <m:f>
                  <m:fPr>
                    <m:ctrlPr>
                      <a:rPr lang="es-ES" sz="2400" b="0" i="1" kern="1200" spc="300" smtClean="0">
                        <a:latin typeface="Cambria Math" panose="02040503050406030204" pitchFamily="18" charset="0"/>
                      </a:rPr>
                    </m:ctrlPr>
                  </m:fPr>
                  <m:num>
                    <m:r>
                      <m:rPr>
                        <m:nor/>
                      </m:rPr>
                      <a:rPr lang="es-ES" sz="2400" b="0" i="1" kern="1200" spc="300" smtClean="0">
                        <a:latin typeface="Montserrat" pitchFamily="2" charset="77"/>
                      </a:rPr>
                      <m:t>Correct</m:t>
                    </m:r>
                    <m:r>
                      <m:rPr>
                        <m:nor/>
                      </m:rPr>
                      <a:rPr lang="es-ES" sz="2400" b="0" i="1" kern="1200" spc="300" smtClean="0">
                        <a:latin typeface="Montserrat" pitchFamily="2" charset="77"/>
                      </a:rPr>
                      <m:t> </m:t>
                    </m:r>
                    <m:r>
                      <m:rPr>
                        <m:nor/>
                      </m:rPr>
                      <a:rPr lang="es-ES" sz="2400" b="0" i="1" kern="1200" spc="300" smtClean="0">
                        <a:latin typeface="Montserrat" pitchFamily="2" charset="77"/>
                      </a:rPr>
                      <m:t>Predicitons</m:t>
                    </m:r>
                  </m:num>
                  <m:den>
                    <m:r>
                      <m:rPr>
                        <m:nor/>
                      </m:rPr>
                      <a:rPr lang="es-ES" sz="2400" b="0" i="1" kern="1200" spc="300" smtClean="0">
                        <a:latin typeface="Montserrat" pitchFamily="2" charset="77"/>
                      </a:rPr>
                      <m:t>Predictions</m:t>
                    </m:r>
                    <m:r>
                      <m:rPr>
                        <m:nor/>
                      </m:rPr>
                      <a:rPr lang="es-ES" sz="2400" b="0" i="1" kern="1200" spc="300" smtClean="0">
                        <a:latin typeface="Montserrat" pitchFamily="2" charset="77"/>
                      </a:rPr>
                      <m:t> </m:t>
                    </m:r>
                    <m:r>
                      <m:rPr>
                        <m:nor/>
                      </m:rPr>
                      <a:rPr lang="es-ES" sz="2400" b="0" i="1" kern="1200" spc="300" smtClean="0">
                        <a:latin typeface="Montserrat" pitchFamily="2" charset="77"/>
                      </a:rPr>
                      <m:t>Made</m:t>
                    </m:r>
                  </m:den>
                </m:f>
              </m:oMath>
            </m:oMathPara>
          </a14:m>
          <a:endParaRPr lang="en-US" sz="2400" i="1" kern="1200" spc="300" dirty="0">
            <a:latin typeface="Montserrat" pitchFamily="2" charset="77"/>
          </a:endParaRPr>
        </a:p>
      </dsp:txBody>
      <dsp:txXfrm>
        <a:off x="1485103" y="2536"/>
        <a:ext cx="6874143" cy="1285803"/>
      </dsp:txXfrm>
    </dsp:sp>
    <dsp:sp modelId="{4438BB56-20FA-3444-AEA3-3878665AA459}">
      <dsp:nvSpPr>
        <dsp:cNvPr id="0" name=""/>
        <dsp:cNvSpPr/>
      </dsp:nvSpPr>
      <dsp:spPr>
        <a:xfrm>
          <a:off x="0" y="1609791"/>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B437F8EE-D139-0446-8266-281C3D59DE95}">
      <dsp:nvSpPr>
        <dsp:cNvPr id="0" name=""/>
        <dsp:cNvSpPr/>
      </dsp:nvSpPr>
      <dsp:spPr>
        <a:xfrm>
          <a:off x="388955" y="1899097"/>
          <a:ext cx="707191" cy="7071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CD87F-2FF1-C641-8DA6-129D74D37160}">
      <dsp:nvSpPr>
        <dsp:cNvPr id="0" name=""/>
        <dsp:cNvSpPr/>
      </dsp:nvSpPr>
      <dsp:spPr>
        <a:xfrm>
          <a:off x="1485103" y="1609791"/>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106680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400" b="0" i="1" kern="1200" spc="300" smtClean="0">
                    <a:latin typeface="Montserrat" pitchFamily="2" charset="77"/>
                  </a:rPr>
                  <m:t>Precision</m:t>
                </m:r>
                <m:r>
                  <m:rPr>
                    <m:nor/>
                  </m:rPr>
                  <a:rPr lang="es-ES" sz="2400" b="0" i="1" kern="1200" spc="300" smtClean="0">
                    <a:latin typeface="Montserrat" pitchFamily="2" charset="77"/>
                  </a:rPr>
                  <m:t> = </m:t>
                </m:r>
                <m:f>
                  <m:fPr>
                    <m:ctrlPr>
                      <a:rPr lang="es-ES" sz="2400" b="0" i="1" kern="1200" spc="300" smtClean="0">
                        <a:latin typeface="Cambria Math" panose="02040503050406030204" pitchFamily="18" charset="0"/>
                      </a:rPr>
                    </m:ctrlPr>
                  </m:fPr>
                  <m:num>
                    <m:r>
                      <m:rPr>
                        <m:nor/>
                      </m:rPr>
                      <a:rPr lang="es-ES" sz="2400" b="0" i="1" kern="1200" spc="300" smtClean="0">
                        <a:latin typeface="Montserrat" pitchFamily="2" charset="77"/>
                      </a:rPr>
                      <m:t>TP</m:t>
                    </m:r>
                  </m:num>
                  <m:den>
                    <m:r>
                      <m:rPr>
                        <m:nor/>
                      </m:rPr>
                      <a:rPr lang="es-ES" sz="2400" b="0" i="1" kern="1200" spc="300" smtClean="0">
                        <a:latin typeface="Montserrat" pitchFamily="2" charset="77"/>
                      </a:rPr>
                      <m:t>TP</m:t>
                    </m:r>
                    <m:r>
                      <m:rPr>
                        <m:nor/>
                      </m:rPr>
                      <a:rPr lang="es-ES" sz="2400" b="0" i="1" kern="1200" spc="300" smtClean="0">
                        <a:latin typeface="Montserrat" pitchFamily="2" charset="77"/>
                      </a:rPr>
                      <m:t>+</m:t>
                    </m:r>
                    <m:r>
                      <m:rPr>
                        <m:nor/>
                      </m:rPr>
                      <a:rPr lang="es-ES" sz="2400" b="0" i="1" kern="1200" spc="300" smtClean="0">
                        <a:latin typeface="Montserrat" pitchFamily="2" charset="77"/>
                      </a:rPr>
                      <m:t>FP</m:t>
                    </m:r>
                  </m:den>
                </m:f>
              </m:oMath>
            </m:oMathPara>
          </a14:m>
          <a:endParaRPr lang="en-US" sz="2400" i="1" kern="1200" spc="300" dirty="0">
            <a:latin typeface="Montserrat" pitchFamily="2" charset="77"/>
          </a:endParaRPr>
        </a:p>
      </dsp:txBody>
      <dsp:txXfrm>
        <a:off x="1485103" y="1609791"/>
        <a:ext cx="6874143" cy="1285803"/>
      </dsp:txXfrm>
    </dsp:sp>
    <dsp:sp modelId="{EB414F6B-7B5C-41DC-A5FA-B766A1350090}">
      <dsp:nvSpPr>
        <dsp:cNvPr id="0" name=""/>
        <dsp:cNvSpPr/>
      </dsp:nvSpPr>
      <dsp:spPr>
        <a:xfrm>
          <a:off x="0" y="3217045"/>
          <a:ext cx="8359247" cy="1285803"/>
        </a:xfrm>
        <a:prstGeom prst="roundRect">
          <a:avLst>
            <a:gd name="adj" fmla="val 10000"/>
          </a:avLst>
        </a:prstGeom>
        <a:solidFill>
          <a:srgbClr val="FCECEE"/>
        </a:solidFill>
        <a:ln>
          <a:noFill/>
        </a:ln>
        <a:effectLst/>
      </dsp:spPr>
      <dsp:style>
        <a:lnRef idx="0">
          <a:scrgbClr r="0" g="0" b="0"/>
        </a:lnRef>
        <a:fillRef idx="1">
          <a:scrgbClr r="0" g="0" b="0"/>
        </a:fillRef>
        <a:effectRef idx="0">
          <a:scrgbClr r="0" g="0" b="0"/>
        </a:effectRef>
        <a:fontRef idx="minor"/>
      </dsp:style>
    </dsp:sp>
    <dsp:sp modelId="{5490AA11-54A0-44D6-936F-E03F1786E26A}">
      <dsp:nvSpPr>
        <dsp:cNvPr id="0" name=""/>
        <dsp:cNvSpPr/>
      </dsp:nvSpPr>
      <dsp:spPr>
        <a:xfrm>
          <a:off x="273266" y="3390202"/>
          <a:ext cx="938571" cy="939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E46BED-12C8-431E-B9D6-2D24A484AB18}">
      <dsp:nvSpPr>
        <dsp:cNvPr id="0" name=""/>
        <dsp:cNvSpPr/>
      </dsp:nvSpPr>
      <dsp:spPr>
        <a:xfrm>
          <a:off x="1485103" y="3217045"/>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106680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nor/>
                  </m:rPr>
                  <a:rPr lang="es-ES" sz="2400" b="0" i="1" kern="1200" spc="300" smtClean="0">
                    <a:latin typeface="Montserrat" pitchFamily="2" charset="77"/>
                  </a:rPr>
                  <m:t>Recall</m:t>
                </m:r>
                <m:r>
                  <m:rPr>
                    <m:nor/>
                  </m:rPr>
                  <a:rPr lang="es-ES" sz="2400" b="0" i="1" kern="1200" spc="300" smtClean="0">
                    <a:latin typeface="Montserrat" pitchFamily="2" charset="77"/>
                  </a:rPr>
                  <m:t> = </m:t>
                </m:r>
                <m:f>
                  <m:fPr>
                    <m:ctrlPr>
                      <a:rPr lang="es-ES" sz="2400" b="0" i="1" kern="1200" spc="300" smtClean="0">
                        <a:latin typeface="Cambria Math" panose="02040503050406030204" pitchFamily="18" charset="0"/>
                      </a:rPr>
                    </m:ctrlPr>
                  </m:fPr>
                  <m:num>
                    <m:r>
                      <m:rPr>
                        <m:nor/>
                      </m:rPr>
                      <a:rPr lang="es-ES" sz="2400" b="0" i="1" kern="1200" spc="300" smtClean="0">
                        <a:latin typeface="Montserrat" pitchFamily="2" charset="77"/>
                      </a:rPr>
                      <m:t>TP</m:t>
                    </m:r>
                  </m:num>
                  <m:den>
                    <m:r>
                      <m:rPr>
                        <m:nor/>
                      </m:rPr>
                      <a:rPr lang="es-ES" sz="2400" b="0" i="1" kern="1200" spc="300" smtClean="0">
                        <a:latin typeface="Montserrat" pitchFamily="2" charset="77"/>
                      </a:rPr>
                      <m:t>TP</m:t>
                    </m:r>
                    <m:r>
                      <m:rPr>
                        <m:nor/>
                      </m:rPr>
                      <a:rPr lang="es-ES" sz="2400" b="0" i="1" kern="1200" spc="300" smtClean="0">
                        <a:latin typeface="Montserrat" pitchFamily="2" charset="77"/>
                      </a:rPr>
                      <m:t>+</m:t>
                    </m:r>
                    <m:r>
                      <m:rPr>
                        <m:nor/>
                      </m:rPr>
                      <a:rPr lang="es-ES" sz="2400" b="0" i="1" kern="1200" spc="300" smtClean="0">
                        <a:latin typeface="Montserrat" pitchFamily="2" charset="77"/>
                      </a:rPr>
                      <m:t>FN</m:t>
                    </m:r>
                  </m:den>
                </m:f>
              </m:oMath>
            </m:oMathPara>
          </a14:m>
          <a:endParaRPr lang="en-US" sz="2400" i="1" kern="1200" spc="300" dirty="0">
            <a:latin typeface="Montserrat" pitchFamily="2" charset="77"/>
          </a:endParaRPr>
        </a:p>
      </dsp:txBody>
      <dsp:txXfrm>
        <a:off x="1485103" y="3217045"/>
        <a:ext cx="6874143" cy="1285803"/>
      </dsp:txXfrm>
    </dsp:sp>
    <dsp:sp modelId="{14D3668D-0A1C-4180-B9FD-0EEF89E48D99}">
      <dsp:nvSpPr>
        <dsp:cNvPr id="0" name=""/>
        <dsp:cNvSpPr/>
      </dsp:nvSpPr>
      <dsp:spPr>
        <a:xfrm>
          <a:off x="0" y="4824300"/>
          <a:ext cx="8359247" cy="1285803"/>
        </a:xfrm>
        <a:prstGeom prst="roundRect">
          <a:avLst>
            <a:gd name="adj" fmla="val 10000"/>
          </a:avLst>
        </a:prstGeom>
        <a:solidFill>
          <a:srgbClr val="FDF2F5"/>
        </a:solidFill>
        <a:ln>
          <a:noFill/>
        </a:ln>
        <a:effectLst/>
      </dsp:spPr>
      <dsp:style>
        <a:lnRef idx="0">
          <a:scrgbClr r="0" g="0" b="0"/>
        </a:lnRef>
        <a:fillRef idx="1">
          <a:scrgbClr r="0" g="0" b="0"/>
        </a:fillRef>
        <a:effectRef idx="0">
          <a:scrgbClr r="0" g="0" b="0"/>
        </a:effectRef>
        <a:fontRef idx="minor"/>
      </dsp:style>
    </dsp:sp>
    <dsp:sp modelId="{76611D13-1981-492E-B60D-B01F8325F0D6}">
      <dsp:nvSpPr>
        <dsp:cNvPr id="0" name=""/>
        <dsp:cNvSpPr/>
      </dsp:nvSpPr>
      <dsp:spPr>
        <a:xfrm>
          <a:off x="273266" y="4997457"/>
          <a:ext cx="938571" cy="939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F7D471-116A-4815-8CB7-B4470DA82321}">
      <dsp:nvSpPr>
        <dsp:cNvPr id="0" name=""/>
        <dsp:cNvSpPr/>
      </dsp:nvSpPr>
      <dsp:spPr>
        <a:xfrm>
          <a:off x="1485103" y="4824300"/>
          <a:ext cx="6874143" cy="12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81" tIns="136081" rIns="136081" bIns="136081" numCol="1" spcCol="1270" anchor="ctr" anchorCtr="0">
          <a:noAutofit/>
        </a:bodyPr>
        <a:lstStyle/>
        <a:p>
          <a:pPr marL="0" lvl="0" indent="0" algn="l" defTabSz="1066800">
            <a:lnSpc>
              <a:spcPct val="10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s-ES" sz="2400" b="0" i="1" kern="1200" spc="300" smtClean="0">
                        <a:latin typeface="Cambria Math" panose="02040503050406030204" pitchFamily="18" charset="0"/>
                      </a:rPr>
                    </m:ctrlPr>
                  </m:sSubPr>
                  <m:e>
                    <m:r>
                      <m:rPr>
                        <m:nor/>
                      </m:rPr>
                      <a:rPr lang="es-ES" sz="2400" b="0" i="1" kern="1200" spc="300" smtClean="0">
                        <a:latin typeface="Montserrat" pitchFamily="2" charset="77"/>
                      </a:rPr>
                      <m:t>F</m:t>
                    </m:r>
                  </m:e>
                  <m:sub>
                    <m:r>
                      <m:rPr>
                        <m:nor/>
                      </m:rPr>
                      <a:rPr lang="es-ES" sz="2400" b="0" i="1" kern="1200" spc="300" smtClean="0">
                        <a:latin typeface="Montserrat" pitchFamily="2" charset="77"/>
                      </a:rPr>
                      <m:t>1</m:t>
                    </m:r>
                  </m:sub>
                </m:sSub>
                <m:r>
                  <m:rPr>
                    <m:nor/>
                  </m:rPr>
                  <a:rPr lang="es-ES" sz="2400" b="0" i="1" kern="1200" spc="300" smtClean="0">
                    <a:latin typeface="Montserrat" pitchFamily="2" charset="77"/>
                  </a:rPr>
                  <m:t> </m:t>
                </m:r>
                <m:r>
                  <m:rPr>
                    <m:nor/>
                  </m:rPr>
                  <a:rPr lang="es-ES" sz="2400" b="0" i="1" kern="1200" spc="300" smtClean="0">
                    <a:latin typeface="Montserrat" pitchFamily="2" charset="77"/>
                  </a:rPr>
                  <m:t>score</m:t>
                </m:r>
                <m:r>
                  <m:rPr>
                    <m:nor/>
                  </m:rPr>
                  <a:rPr lang="es-ES" sz="2400" b="0" i="1" kern="1200" spc="300" smtClean="0">
                    <a:latin typeface="Montserrat" pitchFamily="2" charset="77"/>
                  </a:rPr>
                  <m:t> =</m:t>
                </m:r>
                <m:r>
                  <a:rPr lang="es-ES" sz="2400" b="0" i="1" kern="1200" spc="300" smtClean="0">
                    <a:latin typeface="Cambria Math" panose="02040503050406030204" pitchFamily="18" charset="0"/>
                  </a:rPr>
                  <m:t> </m:t>
                </m:r>
                <m:f>
                  <m:fPr>
                    <m:ctrlPr>
                      <a:rPr lang="es-ES" sz="2400" b="0" i="1" kern="1200" spc="300" smtClean="0">
                        <a:latin typeface="Cambria Math" panose="02040503050406030204" pitchFamily="18" charset="0"/>
                      </a:rPr>
                    </m:ctrlPr>
                  </m:fPr>
                  <m:num>
                    <m:r>
                      <m:rPr>
                        <m:nor/>
                      </m:rPr>
                      <a:rPr lang="es-ES" sz="2400" b="0" i="1" kern="1200" spc="300" smtClean="0">
                        <a:latin typeface="Montserrat" pitchFamily="2" charset="77"/>
                      </a:rPr>
                      <m:t>Precision</m:t>
                    </m:r>
                    <m:r>
                      <m:rPr>
                        <m:nor/>
                      </m:rPr>
                      <a:rPr lang="es-ES" sz="2400" b="0" i="1" kern="1200" spc="300" smtClean="0">
                        <a:latin typeface="Montserrat" pitchFamily="2" charset="77"/>
                      </a:rPr>
                      <m:t> ∗ </m:t>
                    </m:r>
                    <m:r>
                      <m:rPr>
                        <m:nor/>
                      </m:rPr>
                      <a:rPr lang="es-ES" sz="2400" b="0" i="1" kern="1200" spc="300" smtClean="0">
                        <a:latin typeface="Montserrat" pitchFamily="2" charset="77"/>
                      </a:rPr>
                      <m:t>Recall</m:t>
                    </m:r>
                  </m:num>
                  <m:den>
                    <m:r>
                      <m:rPr>
                        <m:nor/>
                      </m:rPr>
                      <a:rPr lang="es-ES" sz="2400" b="0" i="1" kern="1200" spc="300" smtClean="0">
                        <a:latin typeface="Montserrat" pitchFamily="2" charset="77"/>
                      </a:rPr>
                      <m:t>Precision</m:t>
                    </m:r>
                    <m:r>
                      <m:rPr>
                        <m:nor/>
                      </m:rPr>
                      <a:rPr lang="es-ES" sz="2400" b="0" i="1" kern="1200" spc="300" smtClean="0">
                        <a:latin typeface="Montserrat" pitchFamily="2" charset="77"/>
                      </a:rPr>
                      <m:t>+</m:t>
                    </m:r>
                    <m:r>
                      <m:rPr>
                        <m:nor/>
                      </m:rPr>
                      <a:rPr lang="es-ES" sz="2400" b="0" i="1" kern="1200" spc="300" smtClean="0">
                        <a:latin typeface="Montserrat" pitchFamily="2" charset="77"/>
                      </a:rPr>
                      <m:t>Recall</m:t>
                    </m:r>
                  </m:den>
                </m:f>
              </m:oMath>
            </m:oMathPara>
          </a14:m>
          <a:endParaRPr lang="en-US" sz="2400" i="1" kern="1200" spc="300" dirty="0">
            <a:latin typeface="Montserrat" pitchFamily="2" charset="77"/>
          </a:endParaRPr>
        </a:p>
      </dsp:txBody>
      <dsp:txXfrm>
        <a:off x="1485103" y="4824300"/>
        <a:ext cx="6874143" cy="128580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0DEC6-A818-4B4D-936F-49C5107EC319}"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45A18-2E3C-DF47-860B-6BF2C05045E3}" type="slidenum">
              <a:rPr lang="en-US" smtClean="0"/>
              <a:t>‹#›</a:t>
            </a:fld>
            <a:endParaRPr lang="en-US"/>
          </a:p>
        </p:txBody>
      </p:sp>
    </p:spTree>
    <p:extLst>
      <p:ext uri="{BB962C8B-B14F-4D97-AF65-F5344CB8AC3E}">
        <p14:creationId xmlns:p14="http://schemas.microsoft.com/office/powerpoint/2010/main" val="363619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a:t>
            </a:fld>
            <a:endParaRPr lang="en-US"/>
          </a:p>
        </p:txBody>
      </p:sp>
    </p:spTree>
    <p:extLst>
      <p:ext uri="{BB962C8B-B14F-4D97-AF65-F5344CB8AC3E}">
        <p14:creationId xmlns:p14="http://schemas.microsoft.com/office/powerpoint/2010/main" val="1604560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images of plutonic rocks were provided by the Department of Earth and Biological Sciences at Loma Linda University. We used pictures from plutonic rocks that were classified by using petrography and chemistry data. Specifically, the dataset contains 283 image patches selected from the 81 original images of four classes of plutonic rocks: diorite, gabbro, granite, and granodiorite. In the experiments we used clean rock samples with negligible weathering or alteration visible to the naked eye. The images used in the following experiments were organized in subfolders according to their class and are available online6. Table II shows the number of images per class.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14</a:t>
            </a:fld>
            <a:endParaRPr lang="en-US"/>
          </a:p>
        </p:txBody>
      </p:sp>
    </p:spTree>
    <p:extLst>
      <p:ext uri="{BB962C8B-B14F-4D97-AF65-F5344CB8AC3E}">
        <p14:creationId xmlns:p14="http://schemas.microsoft.com/office/powerpoint/2010/main" val="109111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step, the images were processed in order to obtain the color values of the image pixels in RGB and CIELAB color spaces. </a:t>
            </a:r>
            <a:endParaRPr lang="en-US" dirty="0"/>
          </a:p>
          <a:p>
            <a:r>
              <a:rPr lang="en-US" sz="1200" kern="1200" dirty="0">
                <a:solidFill>
                  <a:schemeClr val="tx1"/>
                </a:solidFill>
                <a:effectLst/>
                <a:latin typeface="+mn-lt"/>
                <a:ea typeface="+mn-ea"/>
                <a:cs typeface="+mn-cs"/>
              </a:rPr>
              <a:t>First, all the files in the subfolders were processed in RGB format and labeled according to their container subfolder (e.g. images in the granite subfolder are labeled as granite). Afterwards, the RGB values of the image pixels were converted to CIELAB values using the “rgb2lab” function of the “color” class of the Scikit-image module. In this way, it is possible to train the models in the two color spaces and determine which color format is the most appropriate for classifying the dominant colors of the 4 classes of plutonic rocks. The notebook with the source code for data preparation is available online7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15</a:t>
            </a:fld>
            <a:endParaRPr lang="en-US"/>
          </a:p>
        </p:txBody>
      </p:sp>
    </p:spTree>
    <p:extLst>
      <p:ext uri="{BB962C8B-B14F-4D97-AF65-F5344CB8AC3E}">
        <p14:creationId xmlns:p14="http://schemas.microsoft.com/office/powerpoint/2010/main" val="43414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K-means algorithm was used to extract the dominant colors from the images. Also, the Elbow method was used to calculate the optimal number of clusters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to use by the K- means algorithm. This method consists of iterating in a range of possible cluster numbers and determine the best one.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value ranged from 2 to 20 was declared to obtain the scores of K-means at each cluster number. Finally, we plotted the scores with their respective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The number at the elbow in the plot indicates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which is 4 for this experiment (see Fig. 2).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16</a:t>
            </a:fld>
            <a:endParaRPr lang="en-US"/>
          </a:p>
        </p:txBody>
      </p:sp>
    </p:spTree>
    <p:extLst>
      <p:ext uri="{BB962C8B-B14F-4D97-AF65-F5344CB8AC3E}">
        <p14:creationId xmlns:p14="http://schemas.microsoft.com/office/powerpoint/2010/main" val="346498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step, the dominant colors were extracted from the rock images. In Listing 1, the “</a:t>
            </a:r>
            <a:r>
              <a:rPr lang="en-US" sz="1200" kern="1200" dirty="0" err="1">
                <a:solidFill>
                  <a:schemeClr val="tx1"/>
                </a:solidFill>
                <a:effectLst/>
                <a:latin typeface="+mn-lt"/>
                <a:ea typeface="+mn-ea"/>
                <a:cs typeface="+mn-cs"/>
              </a:rPr>
              <a:t>get_dominant_colors</a:t>
            </a:r>
            <a:r>
              <a:rPr lang="en-US" sz="1200" kern="1200" dirty="0">
                <a:solidFill>
                  <a:schemeClr val="tx1"/>
                </a:solidFill>
                <a:effectLst/>
                <a:latin typeface="+mn-lt"/>
                <a:ea typeface="+mn-ea"/>
                <a:cs typeface="+mn-cs"/>
              </a:rPr>
              <a:t>” function receives the pixel values of an image to train the K-means algorithm with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clusters. In line 6, K-means works by separating the pixels of the image into 4 clusters of similarly colored pixels. The colors at each cluster center reflect the average value of the attributes of all members of a cluster. The percentage of a cluster is the number of pixels within that color cluster and is calculated in lines 8 to 10. Finally, the centroid of each cluster and its percentage are sorted in increasing order of percentage and added to a features list in lines 12 to 17. The returned list in line 19 contains the sixteen features: the four dominant colors represented by the three channels of the selected color format and the percentage of each dominant color (see Fig.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Listing 2, the processed data in RGB format is iterated in lines 4 to 6 and the dominant colors are extracted in line 5 with the function described in Listing 1. The colors are added to a new list of extracted colors in line 6. This process is also made for the CIELAB data in lines 8 and 9. Finally, the extracted colors in RGB and CIELAB formats are saved together with their respective rock label in different CSV files. These files were used in the next step to train the machine learning algorithms. The CSV files with the extracted dominant colors in RGB and CIELAB color spaces are available online8 , 9 .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17</a:t>
            </a:fld>
            <a:endParaRPr lang="en-US"/>
          </a:p>
        </p:txBody>
      </p:sp>
    </p:spTree>
    <p:extLst>
      <p:ext uri="{BB962C8B-B14F-4D97-AF65-F5344CB8AC3E}">
        <p14:creationId xmlns:p14="http://schemas.microsoft.com/office/powerpoint/2010/main" val="140137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in this step we loaded the dominant colors data from the CSVs. The dominant colors and their percentage are the data features loaded into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the rock classes are the data labels loaded into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Second, in order to train and test the models,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were divided into a training set of 80% and a test set of 20% using the “</a:t>
            </a:r>
            <a:r>
              <a:rPr lang="en-US" sz="1200" kern="1200" dirty="0" err="1">
                <a:solidFill>
                  <a:schemeClr val="tx1"/>
                </a:solidFill>
                <a:effectLst/>
                <a:latin typeface="+mn-lt"/>
                <a:ea typeface="+mn-ea"/>
                <a:cs typeface="+mn-cs"/>
              </a:rPr>
              <a:t>train_test_split</a:t>
            </a:r>
            <a:r>
              <a:rPr lang="en-US" sz="1200" kern="1200" dirty="0">
                <a:solidFill>
                  <a:schemeClr val="tx1"/>
                </a:solidFill>
                <a:effectLst/>
                <a:latin typeface="+mn-lt"/>
                <a:ea typeface="+mn-ea"/>
                <a:cs typeface="+mn-cs"/>
              </a:rPr>
              <a:t>” function of the </a:t>
            </a:r>
            <a:r>
              <a:rPr lang="en-US" sz="1200" kern="1200" dirty="0" err="1">
                <a:solidFill>
                  <a:schemeClr val="tx1"/>
                </a:solidFill>
                <a:effectLst/>
                <a:latin typeface="+mn-lt"/>
                <a:ea typeface="+mn-ea"/>
                <a:cs typeface="+mn-cs"/>
              </a:rPr>
              <a:t>model_selection</a:t>
            </a:r>
            <a:r>
              <a:rPr lang="en-US" sz="1200" kern="1200" dirty="0">
                <a:solidFill>
                  <a:schemeClr val="tx1"/>
                </a:solidFill>
                <a:effectLst/>
                <a:latin typeface="+mn-lt"/>
                <a:ea typeface="+mn-ea"/>
                <a:cs typeface="+mn-cs"/>
              </a:rPr>
              <a:t> class from Scikit-learn. Thereafter, we normalized the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data of train and test sets using the “</a:t>
            </a:r>
            <a:r>
              <a:rPr lang="en-US" sz="1200" kern="1200" dirty="0" err="1">
                <a:solidFill>
                  <a:schemeClr val="tx1"/>
                </a:solidFill>
                <a:effectLst/>
                <a:latin typeface="+mn-lt"/>
                <a:ea typeface="+mn-ea"/>
                <a:cs typeface="+mn-cs"/>
              </a:rPr>
              <a:t>MinMaxScaler</a:t>
            </a:r>
            <a:r>
              <a:rPr lang="en-US" sz="1200" kern="1200" dirty="0">
                <a:solidFill>
                  <a:schemeClr val="tx1"/>
                </a:solidFill>
                <a:effectLst/>
                <a:latin typeface="+mn-lt"/>
                <a:ea typeface="+mn-ea"/>
                <a:cs typeface="+mn-cs"/>
              </a:rPr>
              <a:t>” function imported from the preprocessing class of Scikit-learn. This function scales each feature to a given range of 0 to 1 for data cleaning and better performance in model training. Finally, we encoded the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data in order to train the machine learning models transforming the labels into values from 0 to 3 representing the four rock classes of plutonic rocks: gabbro, diorite, granodiorite, and granite, respectively. The encoding process was made with the “</a:t>
            </a:r>
            <a:r>
              <a:rPr lang="en-US" sz="1200" kern="1200" dirty="0" err="1">
                <a:solidFill>
                  <a:schemeClr val="tx1"/>
                </a:solidFill>
                <a:effectLst/>
                <a:latin typeface="+mn-lt"/>
                <a:ea typeface="+mn-ea"/>
                <a:cs typeface="+mn-cs"/>
              </a:rPr>
              <a:t>LabelEncoder</a:t>
            </a:r>
            <a:r>
              <a:rPr lang="en-US" sz="1200" kern="1200" dirty="0">
                <a:solidFill>
                  <a:schemeClr val="tx1"/>
                </a:solidFill>
                <a:effectLst/>
                <a:latin typeface="+mn-lt"/>
                <a:ea typeface="+mn-ea"/>
                <a:cs typeface="+mn-cs"/>
              </a:rPr>
              <a:t>” function of the preprocessing class imported from Scikit-learn module.</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18</a:t>
            </a:fld>
            <a:endParaRPr lang="en-US"/>
          </a:p>
        </p:txBody>
      </p:sp>
    </p:spTree>
    <p:extLst>
      <p:ext uri="{BB962C8B-B14F-4D97-AF65-F5344CB8AC3E}">
        <p14:creationId xmlns:p14="http://schemas.microsoft.com/office/powerpoint/2010/main" val="270981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Five machine learning models were trained using the RGB data and afterwards the CIELAB data: CNN, DT, KNN, LR, and SVM. The notebooks showing the code for training and validation of the generated models with RGB and CIELAB data are available online10,11. </a:t>
            </a:r>
            <a:endParaRPr lang="en-US" dirty="0"/>
          </a:p>
          <a:p>
            <a:r>
              <a:rPr lang="en-US" sz="1200" kern="1200" dirty="0">
                <a:solidFill>
                  <a:schemeClr val="tx1"/>
                </a:solidFill>
                <a:effectLst/>
                <a:latin typeface="+mn-lt"/>
                <a:ea typeface="+mn-ea"/>
                <a:cs typeface="+mn-cs"/>
              </a:rPr>
              <a:t>Listings 3-7 present the set and training process of the models. The CNN, KNN, and LR models were trained with the normalized data while the DT and SVM models with non- normalized data.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proposed CNN model is a four-layer structure: two one- dimensional convolutional layers and two fully-connected layers. There is a </a:t>
            </a:r>
            <a:r>
              <a:rPr lang="en-US" sz="1200" kern="1200" dirty="0" err="1">
                <a:solidFill>
                  <a:schemeClr val="tx1"/>
                </a:solidFill>
                <a:effectLst/>
                <a:latin typeface="+mn-lt"/>
                <a:ea typeface="+mn-ea"/>
                <a:cs typeface="+mn-cs"/>
              </a:rPr>
              <a:t>maxpooling</a:t>
            </a:r>
            <a:r>
              <a:rPr lang="en-US" sz="1200" kern="1200" dirty="0">
                <a:solidFill>
                  <a:schemeClr val="tx1"/>
                </a:solidFill>
                <a:effectLst/>
                <a:latin typeface="+mn-lt"/>
                <a:ea typeface="+mn-ea"/>
                <a:cs typeface="+mn-cs"/>
              </a:rPr>
              <a:t> layer after each convolutional layer and a flatten layer is placed between the two convolutional layers and the fully connected layers.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19</a:t>
            </a:fld>
            <a:endParaRPr lang="en-US"/>
          </a:p>
        </p:txBody>
      </p:sp>
    </p:spTree>
    <p:extLst>
      <p:ext uri="{BB962C8B-B14F-4D97-AF65-F5344CB8AC3E}">
        <p14:creationId xmlns:p14="http://schemas.microsoft.com/office/powerpoint/2010/main" val="1655292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best model was exported with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Lite and deployed in an iOS mobile application to make the classification of images of four classes of plutonic rocks namely diorite, gabbro, granite, and granodiorite in real time. </a:t>
            </a:r>
            <a:endParaRPr lang="en-US" dirty="0"/>
          </a:p>
          <a:p>
            <a:r>
              <a:rPr lang="en-US" sz="1200" kern="1200" dirty="0">
                <a:solidFill>
                  <a:schemeClr val="tx1"/>
                </a:solidFill>
                <a:effectLst/>
                <a:latin typeface="+mn-lt"/>
                <a:ea typeface="+mn-ea"/>
                <a:cs typeface="+mn-cs"/>
              </a:rPr>
              <a:t>The main requirements to develop the application were the Xcode IDE, the Xcode command-line tools, a valid Apple Developer ID, and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The application was written mostly in Swift and uses the following two libraries to perform the extraction of the dominant colors and the rock image classification: </a:t>
            </a:r>
            <a:endParaRPr lang="en-US" dirty="0"/>
          </a:p>
          <a:p>
            <a:r>
              <a:rPr lang="en-US" sz="1200" kern="1200" dirty="0">
                <a:solidFill>
                  <a:schemeClr val="tx1"/>
                </a:solidFill>
                <a:effectLst/>
                <a:latin typeface="+mn-lt"/>
                <a:ea typeface="+mn-ea"/>
                <a:cs typeface="+mn-cs"/>
              </a:rPr>
              <a:t>• The </a:t>
            </a:r>
            <a:r>
              <a:rPr lang="en-US" sz="1200" i="1" kern="1200" dirty="0">
                <a:solidFill>
                  <a:schemeClr val="tx1"/>
                </a:solidFill>
                <a:effectLst/>
                <a:latin typeface="+mn-lt"/>
                <a:ea typeface="+mn-ea"/>
                <a:cs typeface="+mn-cs"/>
              </a:rPr>
              <a:t>DominantColor</a:t>
            </a:r>
            <a:r>
              <a:rPr lang="en-US" sz="1200" kern="1200" dirty="0">
                <a:solidFill>
                  <a:schemeClr val="tx1"/>
                </a:solidFill>
                <a:effectLst/>
                <a:latin typeface="+mn-lt"/>
                <a:ea typeface="+mn-ea"/>
                <a:cs typeface="+mn-cs"/>
              </a:rPr>
              <a:t>13 dependency is an open source library written in Swift. It finds the dominant colors of an image using the K-means clustering algorithm. </a:t>
            </a:r>
            <a:endParaRPr lang="en-US" dirty="0"/>
          </a:p>
          <a:p>
            <a:r>
              <a:rPr lang="en-US" sz="1200" kern="1200" dirty="0">
                <a:solidFill>
                  <a:schemeClr val="tx1"/>
                </a:solidFill>
                <a:effectLst/>
                <a:latin typeface="+mn-lt"/>
                <a:ea typeface="+mn-ea"/>
                <a:cs typeface="+mn-cs"/>
              </a:rPr>
              <a:t>• The </a:t>
            </a:r>
            <a:r>
              <a:rPr lang="en-US" sz="1200" i="1" kern="1200" dirty="0" err="1">
                <a:solidFill>
                  <a:schemeClr val="tx1"/>
                </a:solidFill>
                <a:effectLst/>
                <a:latin typeface="+mn-lt"/>
                <a:ea typeface="+mn-ea"/>
                <a:cs typeface="+mn-cs"/>
              </a:rPr>
              <a:t>TensorFlowLite</a:t>
            </a:r>
            <a:r>
              <a:rPr lang="en-US" sz="1200" i="1" kern="1200" dirty="0">
                <a:solidFill>
                  <a:schemeClr val="tx1"/>
                </a:solidFill>
                <a:effectLst/>
                <a:latin typeface="+mn-lt"/>
                <a:ea typeface="+mn-ea"/>
                <a:cs typeface="+mn-cs"/>
              </a:rPr>
              <a:t> Swift</a:t>
            </a:r>
            <a:r>
              <a:rPr lang="en-US" sz="1200" kern="1200" dirty="0">
                <a:solidFill>
                  <a:schemeClr val="tx1"/>
                </a:solidFill>
                <a:effectLst/>
                <a:latin typeface="+mn-lt"/>
                <a:ea typeface="+mn-ea"/>
                <a:cs typeface="+mn-cs"/>
              </a:rPr>
              <a:t>14 library is TensorFlow’s lightweight solution for Swift developers. It enables low- latency inference of on-device machine learning models with a small binary size and fast performance supporting hardware acceleration. For the application, Tensor- </a:t>
            </a:r>
            <a:r>
              <a:rPr lang="en-US" sz="1200" kern="1200" dirty="0" err="1">
                <a:solidFill>
                  <a:schemeClr val="tx1"/>
                </a:solidFill>
                <a:effectLst/>
                <a:latin typeface="+mn-lt"/>
                <a:ea typeface="+mn-ea"/>
                <a:cs typeface="+mn-cs"/>
              </a:rPr>
              <a:t>FlowLiteSwift</a:t>
            </a:r>
            <a:r>
              <a:rPr lang="en-US" sz="1200" kern="1200" dirty="0">
                <a:solidFill>
                  <a:schemeClr val="tx1"/>
                </a:solidFill>
                <a:effectLst/>
                <a:latin typeface="+mn-lt"/>
                <a:ea typeface="+mn-ea"/>
                <a:cs typeface="+mn-cs"/>
              </a:rPr>
              <a:t> pod name was added into the project’s </a:t>
            </a:r>
            <a:r>
              <a:rPr lang="en-US" sz="1200" kern="1200" dirty="0" err="1">
                <a:solidFill>
                  <a:schemeClr val="tx1"/>
                </a:solidFill>
                <a:effectLst/>
                <a:latin typeface="+mn-lt"/>
                <a:ea typeface="+mn-ea"/>
                <a:cs typeface="+mn-cs"/>
              </a:rPr>
              <a:t>Podfile</a:t>
            </a:r>
            <a:r>
              <a:rPr lang="en-US" sz="1200" kern="1200" dirty="0">
                <a:solidFill>
                  <a:schemeClr val="tx1"/>
                </a:solidFill>
                <a:effectLst/>
                <a:latin typeface="+mn-lt"/>
                <a:ea typeface="+mn-ea"/>
                <a:cs typeface="+mn-cs"/>
              </a:rPr>
              <a:t>, and from command line the library was resolved into the Xcode project by the </a:t>
            </a:r>
            <a:r>
              <a:rPr lang="en-US" sz="1200" kern="1200" dirty="0" err="1">
                <a:solidFill>
                  <a:schemeClr val="tx1"/>
                </a:solidFill>
                <a:effectLst/>
                <a:latin typeface="+mn-lt"/>
                <a:ea typeface="+mn-ea"/>
                <a:cs typeface="+mn-cs"/>
              </a:rPr>
              <a:t>CocoaPods</a:t>
            </a:r>
            <a:r>
              <a:rPr lang="en-US" sz="1200" kern="1200" dirty="0">
                <a:solidFill>
                  <a:schemeClr val="tx1"/>
                </a:solidFill>
                <a:effectLst/>
                <a:latin typeface="+mn-lt"/>
                <a:ea typeface="+mn-ea"/>
                <a:cs typeface="+mn-cs"/>
              </a:rPr>
              <a:t> dependency manager. </a:t>
            </a:r>
            <a:endParaRPr lang="en-US" dirty="0"/>
          </a:p>
          <a:p>
            <a:r>
              <a:rPr lang="en-US" sz="1200" kern="1200" dirty="0">
                <a:solidFill>
                  <a:schemeClr val="tx1"/>
                </a:solidFill>
                <a:effectLst/>
                <a:latin typeface="+mn-lt"/>
                <a:ea typeface="+mn-ea"/>
                <a:cs typeface="+mn-cs"/>
              </a:rPr>
              <a:t>As a required step for the deployment of the model in the application, it was necessary to export the model by creating and training a concrete function in TensorFlow. This function calculates the Manhattan distance of a new data point to all the points in training data to select the label of the nearest point as the label of the new point. The last step in the model exportation was to create a graph of the trained model from the concrete function. That graph was exported in a TensorFlow Lite file. The source code of the creation and exportation of the model in TensorFlow is available online15.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20</a:t>
            </a:fld>
            <a:endParaRPr lang="en-US"/>
          </a:p>
        </p:txBody>
      </p:sp>
    </p:spTree>
    <p:extLst>
      <p:ext uri="{BB962C8B-B14F-4D97-AF65-F5344CB8AC3E}">
        <p14:creationId xmlns:p14="http://schemas.microsoft.com/office/powerpoint/2010/main" val="418996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metrics were used in this project to evaluate the models: </a:t>
            </a:r>
            <a:endParaRPr lang="en-US" dirty="0"/>
          </a:p>
          <a:p>
            <a:pPr marL="171450" indent="-171450">
              <a:buFontTx/>
              <a:buChar char="-"/>
            </a:pPr>
            <a:r>
              <a:rPr lang="en-US" sz="1200" kern="1200" dirty="0">
                <a:solidFill>
                  <a:schemeClr val="tx1"/>
                </a:solidFill>
                <a:effectLst/>
                <a:latin typeface="+mn-lt"/>
                <a:ea typeface="+mn-ea"/>
                <a:cs typeface="+mn-cs"/>
              </a:rPr>
              <a:t>Accuracy is the ratio of the number of correct predictions made to the number of all predictions made [30].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Precision is the number of correct positives results, di- vided by the number of positive results predicted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Recall is the number of correct positive results, divided by the number of all relevant samples (all the samples that should be classified as positive) [30].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F-score is the harmonic mean between precision and recall. This number, which is in the [0,1] range, indicates how precise the classifier is (precision) and how robust it is (recall). The greater the F1 score, the better the overall performance of the model [30].</a:t>
            </a:r>
          </a:p>
        </p:txBody>
      </p:sp>
      <p:sp>
        <p:nvSpPr>
          <p:cNvPr id="4" name="Slide Number Placeholder 3"/>
          <p:cNvSpPr>
            <a:spLocks noGrp="1"/>
          </p:cNvSpPr>
          <p:nvPr>
            <p:ph type="sldNum" sz="quarter" idx="5"/>
          </p:nvPr>
        </p:nvSpPr>
        <p:spPr/>
        <p:txBody>
          <a:bodyPr/>
          <a:lstStyle/>
          <a:p>
            <a:fld id="{81545A18-2E3C-DF47-860B-6BF2C05045E3}" type="slidenum">
              <a:rPr lang="en-US" smtClean="0"/>
              <a:t>21</a:t>
            </a:fld>
            <a:endParaRPr lang="en-US"/>
          </a:p>
        </p:txBody>
      </p:sp>
    </p:spTree>
    <p:extLst>
      <p:ext uri="{BB962C8B-B14F-4D97-AF65-F5344CB8AC3E}">
        <p14:creationId xmlns:p14="http://schemas.microsoft.com/office/powerpoint/2010/main" val="2091834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IV shows the average accuracy, precision, recall, and F-score results of each model evaluated with the test sets of dominant colors in RGB and CIELAB color formats. The models generated with the CNN, KNN, LR, and SVM algorithms gave better results with CIELAB data than with RGB data. The results with the DT model were better in RGB. The best results were for the KNN model using the CIELAB dominant colors data with an accuracy, precision, recall, and F-score of 93%. The training time of the KNN model was 4.33 minutes.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V shows the evaluation results of the KNN model for each rock class in terms of precision, recall, and F-score using the CIELAB dominant colors data.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22</a:t>
            </a:fld>
            <a:endParaRPr lang="en-US"/>
          </a:p>
        </p:txBody>
      </p:sp>
    </p:spTree>
    <p:extLst>
      <p:ext uri="{BB962C8B-B14F-4D97-AF65-F5344CB8AC3E}">
        <p14:creationId xmlns:p14="http://schemas.microsoft.com/office/powerpoint/2010/main" val="341994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KNN model was deployed on the iOS application (see Fig. 4). There are two ways to make the classification of new rocks on this application. The first way is taking a picture with the “Open Camera” button shown in step 1A of Fig. 4. When camera opens, the new scene of step 2A appears and displays the device camera. The second way is choosing a photo from the “Photo Library”. The “Open Library” button in step 1B opens the photo library of the device as shown in step 2B. The extraction of the dominant colors is performed after the image was loaded with the “</a:t>
            </a:r>
            <a:r>
              <a:rPr lang="en-US" sz="1200" kern="1200" dirty="0" err="1">
                <a:solidFill>
                  <a:schemeClr val="tx1"/>
                </a:solidFill>
                <a:effectLst/>
                <a:latin typeface="+mn-lt"/>
                <a:ea typeface="+mn-ea"/>
                <a:cs typeface="+mn-cs"/>
              </a:rPr>
              <a:t>dominantColorsInImage</a:t>
            </a:r>
            <a:r>
              <a:rPr lang="en-US" sz="1200" kern="1200" dirty="0">
                <a:solidFill>
                  <a:schemeClr val="tx1"/>
                </a:solidFill>
                <a:effectLst/>
                <a:latin typeface="+mn-lt"/>
                <a:ea typeface="+mn-ea"/>
                <a:cs typeface="+mn-cs"/>
              </a:rPr>
              <a:t>” function. Thereafter, the “Classify” button in step 3 is enabled to classify the new rock image into: gabbro, diorite, granodiorite, or granite. When the button is pressed the extracted colors are converted to CIELAB and sorted in ascending order by their percentage of pixels in the image. These colors and their percentage are used as the input tensor for the model imported from the “</a:t>
            </a:r>
            <a:r>
              <a:rPr lang="en-US" sz="1200" kern="1200" dirty="0" err="1">
                <a:solidFill>
                  <a:schemeClr val="tx1"/>
                </a:solidFill>
                <a:effectLst/>
                <a:latin typeface="+mn-lt"/>
                <a:ea typeface="+mn-ea"/>
                <a:cs typeface="+mn-cs"/>
              </a:rPr>
              <a:t>tflite</a:t>
            </a:r>
            <a:r>
              <a:rPr lang="en-US" sz="1200" kern="1200" dirty="0">
                <a:solidFill>
                  <a:schemeClr val="tx1"/>
                </a:solidFill>
                <a:effectLst/>
                <a:latin typeface="+mn-lt"/>
                <a:ea typeface="+mn-ea"/>
                <a:cs typeface="+mn-cs"/>
              </a:rPr>
              <a:t>” file containing its graph. Optionally, the dominant colors and the average colors of the selected image can be displayed pressing the “Extracted” and “Average” buttons of steps 4A and 4B respectively.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runtime, the classification with the KNN exported model took 339.87 milliseconds. The size of the model was 0.018 MB. The video demonstration of the mobile application is available online16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23</a:t>
            </a:fld>
            <a:endParaRPr lang="en-US"/>
          </a:p>
        </p:txBody>
      </p:sp>
    </p:spTree>
    <p:extLst>
      <p:ext uri="{BB962C8B-B14F-4D97-AF65-F5344CB8AC3E}">
        <p14:creationId xmlns:p14="http://schemas.microsoft.com/office/powerpoint/2010/main" val="267107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3</a:t>
            </a:fld>
            <a:endParaRPr lang="en-US"/>
          </a:p>
        </p:txBody>
      </p:sp>
    </p:spTree>
    <p:extLst>
      <p:ext uri="{BB962C8B-B14F-4D97-AF65-F5344CB8AC3E}">
        <p14:creationId xmlns:p14="http://schemas.microsoft.com/office/powerpoint/2010/main" val="2014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Five machine learning algorithms were trained with just the four dominant colors extracted from images of plutonic rocks. The best model was found with the KNN algorithm trained with the dominant colors in the CIELAB color format of 283 images. The KNN model has an accuracy, precision, recall, and F-score values of 93%. Table VI presents the comparison of these results and the results of the CNN of our previous work [2] using all the image features. Although in our previous work the results were 2% better in terms of accuracy, recall, and F-score, and 3% in precision, it is noteworthy that dominant colors approach did not apply data augmentation technique as in our previous work. Furthermore, a training time of 0.068 seconds, an execution time of 339.87 milliseconds, and a file size of 0.018 MB were obtained in this work compared with 2 hrs, 353.74 ms, and 2.6 MB in our previous work. These computational metrics were better with the dominant colors approach being the training and execution times 96% and 4% faster than in our previous work, and the file size 99.3% lighter.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24</a:t>
            </a:fld>
            <a:endParaRPr lang="en-US"/>
          </a:p>
        </p:txBody>
      </p:sp>
    </p:spTree>
    <p:extLst>
      <p:ext uri="{BB962C8B-B14F-4D97-AF65-F5344CB8AC3E}">
        <p14:creationId xmlns:p14="http://schemas.microsoft.com/office/powerpoint/2010/main" val="285904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paper proposed color-based feature extraction in im- ages for training several machine learning models. The best validation results were for the model generated using KNN trained with 283 images in the CIELAB color space giving accuracy, precision, recall, and F-score average values of 93%. The dominant colors approach can be useful in classifications where color is important to differentiate images. CIELAB color format is an excellent option to do this. In addition, feature reduction can be applied when a quicker and lighter solution is needed. </a:t>
            </a:r>
            <a:endParaRPr lang="en-US" dirty="0"/>
          </a:p>
          <a:p>
            <a:r>
              <a:rPr lang="en-US" sz="1200" kern="1200" dirty="0">
                <a:solidFill>
                  <a:schemeClr val="tx1"/>
                </a:solidFill>
                <a:effectLst/>
                <a:latin typeface="+mn-lt"/>
                <a:ea typeface="+mn-ea"/>
                <a:cs typeface="+mn-cs"/>
              </a:rPr>
              <a:t>As future work, the datasets for training and validation will be extended with a larger number of plutonic rock images taken in the field, rather than in the lab. Also, images will be taken under different conditions – different distances, angles, and lighting effects, e.g., blue vs. cloudy sky, with weathering or alteration, shadows, vegetation, and moss. Also, the mobile application will be tested in the field under several conditions.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26</a:t>
            </a:fld>
            <a:endParaRPr lang="en-US"/>
          </a:p>
        </p:txBody>
      </p:sp>
    </p:spTree>
    <p:extLst>
      <p:ext uri="{BB962C8B-B14F-4D97-AF65-F5344CB8AC3E}">
        <p14:creationId xmlns:p14="http://schemas.microsoft.com/office/powerpoint/2010/main" val="181336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Plutonic rocks are formed when magma cools and solidifies below the Earth’s surface. Lightness and color are properties used for the classification of plutonic rocks. Color changes in rocks may indicate changes in the rock’s mineral assemblage, texture, organic carbon content (shales), or other properties [1]. That is why color is a key property for rock classification. </a:t>
            </a:r>
            <a:endParaRPr lang="en-US" dirty="0"/>
          </a:p>
          <a:p>
            <a:r>
              <a:rPr lang="en-US" sz="1200" kern="1200" dirty="0">
                <a:solidFill>
                  <a:schemeClr val="tx1"/>
                </a:solidFill>
                <a:effectLst/>
                <a:latin typeface="+mn-lt"/>
                <a:ea typeface="+mn-ea"/>
                <a:cs typeface="+mn-cs"/>
              </a:rPr>
              <a:t>Our contribution is fourfold. First, we used pictures of plutonic rocks that had been classified using petrography and chemistry data. The dominant colors of plutonic rock images were extracted with the K-means algorithm by grouping the image pixels according to the RGB (Red, Green, Blue) and CIELAB (or LAB) color spaces. Second, the data of the four dominant colors were used to create and evaluate several machine learning models for the automatic classification of four classes of plutonic rocks in order from darker to lighter: gabbro, diorite, granodiorite, and granite. The models were generated with the following algorithms: a Convolutional Neu-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Network (CNN), Decision Trees (DT), K-Nearest Neighbors (KNN), Logistic Regression (LR), and Support Vector Machines (SVM). Third, the best model in terms of accuracy, precision, recall, and F-score was deployed after validation on an iOS application that classifies the extracted colors in new images of the four rock types. Fourth, we compared the best model evaluation results of our approach with the CNN of our previous work [2] that was trained with the same dataset of plutonic rocks using the whole set of image pixel features instead of the four dominant colors.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4</a:t>
            </a:fld>
            <a:endParaRPr lang="en-US"/>
          </a:p>
        </p:txBody>
      </p:sp>
    </p:spTree>
    <p:extLst>
      <p:ext uri="{BB962C8B-B14F-4D97-AF65-F5344CB8AC3E}">
        <p14:creationId xmlns:p14="http://schemas.microsoft.com/office/powerpoint/2010/main" val="411273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instruments for accurate rock classification are expensive making it prohibitive for geology students and amateurs. In addition, there is a lack of mobile tools for plutonic rock classification in the field using machine learning. Moreover, despite the fact that shade and color are significant properties for rock classification, these attributes are difficult to describe because perceived shades and colors in rocks depend on the observer’s experience [1].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5</a:t>
            </a:fld>
            <a:endParaRPr lang="en-US"/>
          </a:p>
        </p:txBody>
      </p:sp>
    </p:spTree>
    <p:extLst>
      <p:ext uri="{BB962C8B-B14F-4D97-AF65-F5344CB8AC3E}">
        <p14:creationId xmlns:p14="http://schemas.microsoft.com/office/powerpoint/2010/main" val="107755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reasons to create an iOS mobile application that allows the classification of plutonic rocks with machine learning using their dominant colors. The dominant colors represent the principal color values of all the pixels in an image. First, no such application exists. A mobile application offers the flexibility to carry out the classification in real time and could be an alternative to expensive traditional methods of rock classification. Second, we extracted the dominant colors to verify if feature reduction leads to better results than the obtained with the CNN of our previous work [2] that was trained using all the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6</a:t>
            </a:fld>
            <a:endParaRPr lang="en-US"/>
          </a:p>
        </p:txBody>
      </p:sp>
    </p:spTree>
    <p:extLst>
      <p:ext uri="{BB962C8B-B14F-4D97-AF65-F5344CB8AC3E}">
        <p14:creationId xmlns:p14="http://schemas.microsoft.com/office/powerpoint/2010/main" val="9511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objective of this research work is to extract dominant colors from plutonic rock images to train several machine learning algorithms and deploy the best model in an iOS application. The model evaluation results are compared to the model of our previous work [2]. This objective is achieved with the following sub-objectives: </a:t>
            </a:r>
            <a:endParaRPr lang="en-US" dirty="0"/>
          </a:p>
          <a:p>
            <a:r>
              <a:rPr lang="en-US" sz="1200" kern="1200" dirty="0">
                <a:solidFill>
                  <a:schemeClr val="tx1"/>
                </a:solidFill>
                <a:effectLst/>
                <a:latin typeface="+mn-lt"/>
                <a:ea typeface="+mn-ea"/>
                <a:cs typeface="+mn-cs"/>
              </a:rPr>
              <a:t>• Determine the best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number of clusters to use in the K- means algorithm to extract the dominant colors in terms of RGB and CIELAB color spaces from 283 images of plutonic rocks. </a:t>
            </a:r>
            <a:endParaRPr lang="en-US" dirty="0"/>
          </a:p>
          <a:p>
            <a:r>
              <a:rPr lang="en-US" sz="1200" kern="1200" dirty="0">
                <a:solidFill>
                  <a:schemeClr val="tx1"/>
                </a:solidFill>
                <a:effectLst/>
                <a:latin typeface="+mn-lt"/>
                <a:ea typeface="+mn-ea"/>
                <a:cs typeface="+mn-cs"/>
              </a:rPr>
              <a:t>• Use the extracted dominant colors and the percentage of pixels belonging to each color cluster as the input to train the following machine learning algorithms: CNN, DT, KNN, LR, and SVM. </a:t>
            </a:r>
            <a:endParaRPr lang="en-US" dirty="0"/>
          </a:p>
          <a:p>
            <a:r>
              <a:rPr lang="en-US" sz="1200" kern="1200" dirty="0">
                <a:solidFill>
                  <a:schemeClr val="tx1"/>
                </a:solidFill>
                <a:effectLst/>
                <a:latin typeface="+mn-lt"/>
                <a:ea typeface="+mn-ea"/>
                <a:cs typeface="+mn-cs"/>
              </a:rPr>
              <a:t>• Validate the generated models by means of the accuracy, precision, and recall metrics. The best model is deployed in an iOS mobile application. </a:t>
            </a:r>
            <a:endParaRPr lang="en-US" dirty="0"/>
          </a:p>
          <a:p>
            <a:r>
              <a:rPr lang="en-US" sz="1200" kern="1200" dirty="0">
                <a:solidFill>
                  <a:schemeClr val="tx1"/>
                </a:solidFill>
                <a:effectLst/>
                <a:latin typeface="+mn-lt"/>
                <a:ea typeface="+mn-ea"/>
                <a:cs typeface="+mn-cs"/>
              </a:rPr>
              <a:t>• Compare the best model validation results with the CNN of our previous work trained with the whole set of rock image features.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7</a:t>
            </a:fld>
            <a:endParaRPr lang="en-US"/>
          </a:p>
        </p:txBody>
      </p:sp>
    </p:spTree>
    <p:extLst>
      <p:ext uri="{BB962C8B-B14F-4D97-AF65-F5344CB8AC3E}">
        <p14:creationId xmlns:p14="http://schemas.microsoft.com/office/powerpoint/2010/main" val="350218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approach is based on the following concepts (see Fig. 1).</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10</a:t>
            </a:fld>
            <a:endParaRPr lang="en-US"/>
          </a:p>
        </p:txBody>
      </p:sp>
    </p:spTree>
    <p:extLst>
      <p:ext uri="{BB962C8B-B14F-4D97-AF65-F5344CB8AC3E}">
        <p14:creationId xmlns:p14="http://schemas.microsoft.com/office/powerpoint/2010/main" val="294629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Machine learning has been an effective way for image classification in geochemistry. Specifically, feature reduction was applied in [21, 22] using deep learning and the simple linear iterative clustering (SLIC) algorithm to extract high- level features from images of mineral samples before training the machine learning models. Although these works showed good results in the classification of mineral samples, the number of extracted features was very large. </a:t>
            </a:r>
            <a:endParaRPr lang="en-US" dirty="0"/>
          </a:p>
          <a:p>
            <a:r>
              <a:rPr lang="en-US" sz="1200" kern="1200" dirty="0">
                <a:solidFill>
                  <a:schemeClr val="tx1"/>
                </a:solidFill>
                <a:effectLst/>
                <a:latin typeface="+mn-lt"/>
                <a:ea typeface="+mn-ea"/>
                <a:cs typeface="+mn-cs"/>
              </a:rPr>
              <a:t>Four articles [18, 19, 20, 23] introduce CNN topologies and analyze the performance of the models generated for rock lithology classification using all the image features. Also, in our previous work [2], several combinations of plutonic rock images of 4 classes were analyzed using all the image features to train a CNN model rather than extracted features. In [2, 18, 19] the created models were deployed on an Android mobile application for the classification of rocks. However, there are no works presenting the deployment of machine learning models on iOS devices.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evaluation of the models in [18, 19, 20, 23] showed good results in the classification of rock lithology. Nevertheless, all of them were trained with diverse types of rocks instead of plutonic rocks. Classification of one rock type becomes more difficult because rocks of the same type have very similar characteristics.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11</a:t>
            </a:fld>
            <a:endParaRPr lang="en-US"/>
          </a:p>
        </p:txBody>
      </p:sp>
    </p:spTree>
    <p:extLst>
      <p:ext uri="{BB962C8B-B14F-4D97-AF65-F5344CB8AC3E}">
        <p14:creationId xmlns:p14="http://schemas.microsoft.com/office/powerpoint/2010/main" val="152959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section describes the steps followed in this research work. </a:t>
            </a:r>
            <a:endParaRPr lang="en-US" dirty="0"/>
          </a:p>
        </p:txBody>
      </p:sp>
      <p:sp>
        <p:nvSpPr>
          <p:cNvPr id="4" name="Slide Number Placeholder 3"/>
          <p:cNvSpPr>
            <a:spLocks noGrp="1"/>
          </p:cNvSpPr>
          <p:nvPr>
            <p:ph type="sldNum" sz="quarter" idx="5"/>
          </p:nvPr>
        </p:nvSpPr>
        <p:spPr/>
        <p:txBody>
          <a:bodyPr/>
          <a:lstStyle/>
          <a:p>
            <a:fld id="{81545A18-2E3C-DF47-860B-6BF2C05045E3}" type="slidenum">
              <a:rPr lang="en-US" smtClean="0"/>
              <a:t>13</a:t>
            </a:fld>
            <a:endParaRPr lang="en-US"/>
          </a:p>
        </p:txBody>
      </p:sp>
    </p:spTree>
    <p:extLst>
      <p:ext uri="{BB962C8B-B14F-4D97-AF65-F5344CB8AC3E}">
        <p14:creationId xmlns:p14="http://schemas.microsoft.com/office/powerpoint/2010/main" val="357211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ADB1069-F582-D441-AB51-D993986C5E1A}"/>
              </a:ext>
            </a:extLst>
          </p:cNvPr>
          <p:cNvSpPr/>
          <p:nvPr/>
        </p:nvSpPr>
        <p:spPr>
          <a:xfrm>
            <a:off x="0" y="6438900"/>
            <a:ext cx="18288000" cy="28957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7">
            <a:extLst>
              <a:ext uri="{FF2B5EF4-FFF2-40B4-BE49-F238E27FC236}">
                <a16:creationId xmlns:a16="http://schemas.microsoft.com/office/drawing/2014/main" id="{C4F43BFB-2CBB-6149-AEDB-D8695EAB1D17}"/>
              </a:ext>
            </a:extLst>
          </p:cNvPr>
          <p:cNvGrpSpPr/>
          <p:nvPr/>
        </p:nvGrpSpPr>
        <p:grpSpPr>
          <a:xfrm>
            <a:off x="1529568" y="2344962"/>
            <a:ext cx="15222293" cy="6747946"/>
            <a:chOff x="-1099574" y="-3956070"/>
            <a:chExt cx="20296393" cy="8997264"/>
          </a:xfrm>
        </p:grpSpPr>
        <p:sp>
          <p:nvSpPr>
            <p:cNvPr id="15" name="TextBox 8">
              <a:extLst>
                <a:ext uri="{FF2B5EF4-FFF2-40B4-BE49-F238E27FC236}">
                  <a16:creationId xmlns:a16="http://schemas.microsoft.com/office/drawing/2014/main" id="{B7AFB555-6057-6145-A7C1-AE4F534397FC}"/>
                </a:ext>
              </a:extLst>
            </p:cNvPr>
            <p:cNvSpPr txBox="1"/>
            <p:nvPr/>
          </p:nvSpPr>
          <p:spPr>
            <a:xfrm>
              <a:off x="-1099574" y="-3956070"/>
              <a:ext cx="20296393" cy="4924427"/>
            </a:xfrm>
            <a:prstGeom prst="rect">
              <a:avLst/>
            </a:prstGeom>
          </p:spPr>
          <p:txBody>
            <a:bodyPr wrap="square" lIns="0" tIns="0" rIns="0" bIns="0" rtlCol="0" anchor="t">
              <a:spAutoFit/>
            </a:bodyPr>
            <a:lstStyle/>
            <a:p>
              <a:pPr algn="ctr"/>
              <a:r>
                <a:rPr lang="en-US" sz="6000" spc="300" dirty="0">
                  <a:solidFill>
                    <a:schemeClr val="accent4">
                      <a:lumMod val="50000"/>
                    </a:schemeClr>
                  </a:solidFill>
                  <a:latin typeface="Montserrat Classic Bold"/>
                </a:rPr>
                <a:t>Automatic Classification of Plutonic Rocks with Machine Learning Applied to Extracted Shades and Colors on iOS Devices</a:t>
              </a:r>
            </a:p>
          </p:txBody>
        </p:sp>
        <p:sp>
          <p:nvSpPr>
            <p:cNvPr id="16" name="TextBox 9">
              <a:extLst>
                <a:ext uri="{FF2B5EF4-FFF2-40B4-BE49-F238E27FC236}">
                  <a16:creationId xmlns:a16="http://schemas.microsoft.com/office/drawing/2014/main" id="{E06FD47F-D022-554D-9978-69EFD4F969BD}"/>
                </a:ext>
              </a:extLst>
            </p:cNvPr>
            <p:cNvSpPr txBox="1"/>
            <p:nvPr/>
          </p:nvSpPr>
          <p:spPr>
            <a:xfrm>
              <a:off x="-9716" y="1807316"/>
              <a:ext cx="18116677" cy="3233878"/>
            </a:xfrm>
            <a:prstGeom prst="rect">
              <a:avLst/>
            </a:prstGeom>
          </p:spPr>
          <p:txBody>
            <a:bodyPr wrap="square" lIns="0" tIns="0" rIns="0" bIns="0" rtlCol="0" anchor="t">
              <a:spAutoFit/>
            </a:bodyPr>
            <a:lstStyle/>
            <a:p>
              <a:pPr algn="ctr">
                <a:lnSpc>
                  <a:spcPts val="3919"/>
                </a:lnSpc>
              </a:pPr>
              <a:r>
                <a:rPr lang="en-US" sz="2400" b="1" dirty="0">
                  <a:solidFill>
                    <a:schemeClr val="accent4">
                      <a:lumMod val="75000"/>
                    </a:schemeClr>
                  </a:solidFill>
                  <a:latin typeface="Montserrat Light"/>
                </a:rPr>
                <a:t>Sarah Hernández Serrano</a:t>
              </a:r>
            </a:p>
            <a:p>
              <a:pPr algn="ctr">
                <a:lnSpc>
                  <a:spcPts val="3919"/>
                </a:lnSpc>
              </a:pPr>
              <a:r>
                <a:rPr lang="en-US" sz="2400" dirty="0">
                  <a:solidFill>
                    <a:schemeClr val="accent4">
                      <a:lumMod val="75000"/>
                    </a:schemeClr>
                  </a:solidFill>
                  <a:latin typeface="Montserrat Light"/>
                </a:rPr>
                <a:t>Asesor: </a:t>
              </a:r>
              <a:r>
                <a:rPr lang="en-US" sz="2400" b="1" dirty="0">
                  <a:solidFill>
                    <a:schemeClr val="accent4">
                      <a:lumMod val="75000"/>
                    </a:schemeClr>
                  </a:solidFill>
                  <a:latin typeface="Montserrat Light"/>
                </a:rPr>
                <a:t>Dr. Germán Harvey Alférez Salinas</a:t>
              </a:r>
            </a:p>
            <a:p>
              <a:pPr algn="ctr">
                <a:lnSpc>
                  <a:spcPts val="3919"/>
                </a:lnSpc>
              </a:pPr>
              <a:r>
                <a:rPr lang="en-US" sz="2400" dirty="0">
                  <a:solidFill>
                    <a:schemeClr val="accent4">
                      <a:lumMod val="75000"/>
                    </a:schemeClr>
                  </a:solidFill>
                  <a:latin typeface="Montserrat Light"/>
                </a:rPr>
                <a:t>Asesores secundarios: </a:t>
              </a:r>
              <a:r>
                <a:rPr lang="en-US" sz="2400" b="1" dirty="0">
                  <a:solidFill>
                    <a:schemeClr val="accent4">
                      <a:lumMod val="75000"/>
                    </a:schemeClr>
                  </a:solidFill>
                  <a:latin typeface="Montserrat Light"/>
                </a:rPr>
                <a:t>Dr. Benjamin L. Clausen y Dra. Ana María Martínez Ardila</a:t>
              </a:r>
            </a:p>
            <a:p>
              <a:pPr algn="ctr">
                <a:lnSpc>
                  <a:spcPts val="3919"/>
                </a:lnSpc>
              </a:pPr>
              <a:endParaRPr lang="en-US" sz="2400" dirty="0">
                <a:solidFill>
                  <a:schemeClr val="accent4">
                    <a:lumMod val="75000"/>
                  </a:schemeClr>
                </a:solidFill>
                <a:latin typeface="Montserrat Light"/>
              </a:endParaRPr>
            </a:p>
            <a:p>
              <a:pPr algn="ctr">
                <a:lnSpc>
                  <a:spcPts val="3919"/>
                </a:lnSpc>
              </a:pPr>
              <a:r>
                <a:rPr lang="en-US" sz="2000" i="1" dirty="0">
                  <a:solidFill>
                    <a:schemeClr val="accent4">
                      <a:lumMod val="75000"/>
                    </a:schemeClr>
                  </a:solidFill>
                  <a:latin typeface="Montserrat Light"/>
                </a:rPr>
                <a:t>04 de mayo de 2021</a:t>
              </a:r>
            </a:p>
          </p:txBody>
        </p:sp>
      </p:grpSp>
      <p:grpSp>
        <p:nvGrpSpPr>
          <p:cNvPr id="19" name="Group 18">
            <a:extLst>
              <a:ext uri="{FF2B5EF4-FFF2-40B4-BE49-F238E27FC236}">
                <a16:creationId xmlns:a16="http://schemas.microsoft.com/office/drawing/2014/main" id="{61CA9D3C-9A44-3C4C-BBC0-C2BA40458F2C}"/>
              </a:ext>
            </a:extLst>
          </p:cNvPr>
          <p:cNvGrpSpPr/>
          <p:nvPr/>
        </p:nvGrpSpPr>
        <p:grpSpPr>
          <a:xfrm>
            <a:off x="15544800" y="654747"/>
            <a:ext cx="2149768" cy="779612"/>
            <a:chOff x="15966246" y="1104899"/>
            <a:chExt cx="2149768" cy="779612"/>
          </a:xfrm>
        </p:grpSpPr>
        <p:sp>
          <p:nvSpPr>
            <p:cNvPr id="20" name="Rectangle 19">
              <a:extLst>
                <a:ext uri="{FF2B5EF4-FFF2-40B4-BE49-F238E27FC236}">
                  <a16:creationId xmlns:a16="http://schemas.microsoft.com/office/drawing/2014/main" id="{06FEAEE0-2110-0440-BFD5-E419B8C6AD38}"/>
                </a:ext>
              </a:extLst>
            </p:cNvPr>
            <p:cNvSpPr>
              <a:spLocks noChangeAspect="1"/>
            </p:cNvSpPr>
            <p:nvPr/>
          </p:nvSpPr>
          <p:spPr>
            <a:xfrm>
              <a:off x="16042446" y="1104899"/>
              <a:ext cx="2073568" cy="779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800" dirty="0">
                  <a:solidFill>
                    <a:srgbClr val="A08855"/>
                  </a:solidFill>
                  <a:latin typeface="Calibri Light" panose="020F0302020204030204" pitchFamily="34" charset="0"/>
                  <a:cs typeface="Calibri Light" panose="020F0302020204030204" pitchFamily="34" charset="0"/>
                </a:rPr>
                <a:t>FITEC</a:t>
              </a:r>
            </a:p>
          </p:txBody>
        </p:sp>
        <p:pic>
          <p:nvPicPr>
            <p:cNvPr id="22" name="Picture 4" descr="Quiero ¡Vivir Sano! - Quiero ¡Vivir Sano!">
              <a:extLst>
                <a:ext uri="{FF2B5EF4-FFF2-40B4-BE49-F238E27FC236}">
                  <a16:creationId xmlns:a16="http://schemas.microsoft.com/office/drawing/2014/main" id="{E898A2C3-75D9-BA46-BD52-8252C203CC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22" t="22116" r="32963" b="46296"/>
            <a:stretch/>
          </p:blipFill>
          <p:spPr bwMode="auto">
            <a:xfrm>
              <a:off x="15966246" y="1185086"/>
              <a:ext cx="602666" cy="546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67419CB4-69A3-9E41-BBC2-23B770D092EF}"/>
              </a:ext>
            </a:extLst>
          </p:cNvPr>
          <p:cNvGrpSpPr>
            <a:grpSpLocks noChangeAspect="1"/>
          </p:cNvGrpSpPr>
          <p:nvPr/>
        </p:nvGrpSpPr>
        <p:grpSpPr>
          <a:xfrm>
            <a:off x="304800" y="332531"/>
            <a:ext cx="1955060" cy="1957370"/>
            <a:chOff x="187800" y="1015153"/>
            <a:chExt cx="1368542" cy="1370159"/>
          </a:xfrm>
        </p:grpSpPr>
        <p:sp>
          <p:nvSpPr>
            <p:cNvPr id="25" name="Oval 24">
              <a:extLst>
                <a:ext uri="{FF2B5EF4-FFF2-40B4-BE49-F238E27FC236}">
                  <a16:creationId xmlns:a16="http://schemas.microsoft.com/office/drawing/2014/main" id="{DC9C4245-9931-0C4C-A27C-2DB9A57BEE80}"/>
                </a:ext>
              </a:extLst>
            </p:cNvPr>
            <p:cNvSpPr>
              <a:spLocks noChangeAspect="1"/>
            </p:cNvSpPr>
            <p:nvPr/>
          </p:nvSpPr>
          <p:spPr>
            <a:xfrm>
              <a:off x="187800" y="1015153"/>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Logo, company name&#10;&#10;Description automatically generated">
              <a:extLst>
                <a:ext uri="{FF2B5EF4-FFF2-40B4-BE49-F238E27FC236}">
                  <a16:creationId xmlns:a16="http://schemas.microsoft.com/office/drawing/2014/main" id="{49EF7821-DA9F-7043-9A0D-3274533CC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81" y="1105152"/>
              <a:ext cx="1277361" cy="1280160"/>
            </a:xfrm>
            <a:prstGeom prst="rect">
              <a:avLst/>
            </a:prstGeom>
          </p:spPr>
        </p:pic>
      </p:grpSp>
      <p:grpSp>
        <p:nvGrpSpPr>
          <p:cNvPr id="2" name="Group 1">
            <a:extLst>
              <a:ext uri="{FF2B5EF4-FFF2-40B4-BE49-F238E27FC236}">
                <a16:creationId xmlns:a16="http://schemas.microsoft.com/office/drawing/2014/main" id="{A86947C8-79D5-E747-819C-87F44D99EF9D}"/>
              </a:ext>
            </a:extLst>
          </p:cNvPr>
          <p:cNvGrpSpPr/>
          <p:nvPr/>
        </p:nvGrpSpPr>
        <p:grpSpPr>
          <a:xfrm>
            <a:off x="2947513" y="9791700"/>
            <a:ext cx="12673487" cy="285545"/>
            <a:chOff x="6224113" y="9963531"/>
            <a:chExt cx="12673487" cy="285545"/>
          </a:xfrm>
        </p:grpSpPr>
        <p:sp>
          <p:nvSpPr>
            <p:cNvPr id="18" name="AutoShape 6">
              <a:extLst>
                <a:ext uri="{FF2B5EF4-FFF2-40B4-BE49-F238E27FC236}">
                  <a16:creationId xmlns:a16="http://schemas.microsoft.com/office/drawing/2014/main" id="{87BC76C3-8ACC-7F4D-BF8B-D07EAD603781}"/>
                </a:ext>
              </a:extLst>
            </p:cNvPr>
            <p:cNvSpPr/>
            <p:nvPr/>
          </p:nvSpPr>
          <p:spPr>
            <a:xfrm rot="5400000">
              <a:off x="12413715" y="9690260"/>
              <a:ext cx="7200" cy="720000"/>
            </a:xfrm>
            <a:prstGeom prst="rect">
              <a:avLst/>
            </a:prstGeom>
            <a:solidFill>
              <a:schemeClr val="accent4">
                <a:lumMod val="60000"/>
                <a:lumOff val="40000"/>
              </a:schemeClr>
            </a:solidFill>
            <a:ln>
              <a:noFill/>
            </a:ln>
          </p:spPr>
        </p:sp>
        <p:sp>
          <p:nvSpPr>
            <p:cNvPr id="21" name="TextBox 10">
              <a:extLst>
                <a:ext uri="{FF2B5EF4-FFF2-40B4-BE49-F238E27FC236}">
                  <a16:creationId xmlns:a16="http://schemas.microsoft.com/office/drawing/2014/main" id="{04AB44E7-BFF9-C04B-85B3-C9F02E9E8E67}"/>
                </a:ext>
              </a:extLst>
            </p:cNvPr>
            <p:cNvSpPr txBox="1"/>
            <p:nvPr/>
          </p:nvSpPr>
          <p:spPr>
            <a:xfrm>
              <a:off x="6224113" y="9963531"/>
              <a:ext cx="5510687" cy="150106"/>
            </a:xfrm>
            <a:prstGeom prst="rect">
              <a:avLst/>
            </a:prstGeom>
          </p:spPr>
          <p:txBody>
            <a:bodyPr wrap="square" lIns="0" tIns="0" rIns="0" bIns="0" rtlCol="0" anchor="t">
              <a:spAutoFit/>
            </a:bodyPr>
            <a:lstStyle/>
            <a:p>
              <a:pPr algn="r">
                <a:lnSpc>
                  <a:spcPts val="1140"/>
                </a:lnSpc>
              </a:pPr>
              <a:r>
                <a:rPr lang="en-US" sz="1400" spc="368" dirty="0">
                  <a:solidFill>
                    <a:schemeClr val="accent4">
                      <a:lumMod val="50000"/>
                    </a:schemeClr>
                  </a:solidFill>
                  <a:latin typeface="Montserrat Light"/>
                </a:rPr>
                <a:t>UNIVERSIDAD DE MONTEMORELOS</a:t>
              </a:r>
            </a:p>
          </p:txBody>
        </p:sp>
        <p:sp>
          <p:nvSpPr>
            <p:cNvPr id="23" name="TextBox 11">
              <a:extLst>
                <a:ext uri="{FF2B5EF4-FFF2-40B4-BE49-F238E27FC236}">
                  <a16:creationId xmlns:a16="http://schemas.microsoft.com/office/drawing/2014/main" id="{64584EAF-551B-0342-B7FD-1DC9FB93FEC1}"/>
                </a:ext>
              </a:extLst>
            </p:cNvPr>
            <p:cNvSpPr txBox="1"/>
            <p:nvPr/>
          </p:nvSpPr>
          <p:spPr>
            <a:xfrm>
              <a:off x="13130463" y="9963531"/>
              <a:ext cx="5767137" cy="285545"/>
            </a:xfrm>
            <a:prstGeom prst="rect">
              <a:avLst/>
            </a:prstGeom>
          </p:spPr>
          <p:txBody>
            <a:bodyPr wrap="square" lIns="0" tIns="0" rIns="0" bIns="0" rtlCol="0" anchor="t">
              <a:spAutoFit/>
            </a:bodyPr>
            <a:lstStyle/>
            <a:p>
              <a:pPr>
                <a:lnSpc>
                  <a:spcPts val="1140"/>
                </a:lnSpc>
              </a:pPr>
              <a:r>
                <a:rPr lang="en-US" sz="1400" spc="368" dirty="0">
                  <a:solidFill>
                    <a:schemeClr val="accent4">
                      <a:lumMod val="75000"/>
                    </a:schemeClr>
                  </a:solidFill>
                  <a:latin typeface="Montserrat Light Bold"/>
                </a:rPr>
                <a:t>FACULTAD DE INGENIERÍA Y TECNOLOGÍA</a:t>
              </a:r>
            </a:p>
            <a:p>
              <a:pPr>
                <a:lnSpc>
                  <a:spcPts val="1140"/>
                </a:lnSpc>
              </a:pPr>
              <a:endParaRPr lang="en-US" sz="1400" spc="368" dirty="0">
                <a:solidFill>
                  <a:schemeClr val="accent4">
                    <a:lumMod val="75000"/>
                  </a:schemeClr>
                </a:solidFill>
                <a:latin typeface="Montserrat Light"/>
              </a:endParaRPr>
            </a:p>
          </p:txBody>
        </p:sp>
      </p:grpSp>
    </p:spTree>
    <p:extLst>
      <p:ext uri="{BB962C8B-B14F-4D97-AF65-F5344CB8AC3E}">
        <p14:creationId xmlns:p14="http://schemas.microsoft.com/office/powerpoint/2010/main" val="336212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5FB7B-0E3D-1143-81DC-33CF2D888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857476"/>
            <a:ext cx="17252874" cy="9239024"/>
          </a:xfrm>
          <a:prstGeom prst="rect">
            <a:avLst/>
          </a:prstGeom>
        </p:spPr>
      </p:pic>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sp>
        <p:nvSpPr>
          <p:cNvPr id="26" name="TextBox 8">
            <a:extLst>
              <a:ext uri="{FF2B5EF4-FFF2-40B4-BE49-F238E27FC236}">
                <a16:creationId xmlns:a16="http://schemas.microsoft.com/office/drawing/2014/main" id="{68D42A85-ED6F-4647-8ABB-BCE6D3092D02}"/>
              </a:ext>
            </a:extLst>
          </p:cNvPr>
          <p:cNvSpPr txBox="1"/>
          <p:nvPr/>
        </p:nvSpPr>
        <p:spPr>
          <a:xfrm>
            <a:off x="87940" y="9182100"/>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1.</a:t>
            </a:r>
            <a:r>
              <a:rPr lang="en-US" sz="2400" spc="300" dirty="0">
                <a:solidFill>
                  <a:srgbClr val="1D242C"/>
                </a:solidFill>
                <a:latin typeface="Montserrat" pitchFamily="2" charset="77"/>
                <a:cs typeface="Arial" panose="020B0604020202020204" pitchFamily="34" charset="0"/>
              </a:rPr>
              <a:t> Underpinnings of our Approach</a:t>
            </a:r>
          </a:p>
        </p:txBody>
      </p:sp>
      <p:grpSp>
        <p:nvGrpSpPr>
          <p:cNvPr id="41" name="Picture 30">
            <a:extLst>
              <a:ext uri="{FF2B5EF4-FFF2-40B4-BE49-F238E27FC236}">
                <a16:creationId xmlns:a16="http://schemas.microsoft.com/office/drawing/2014/main" id="{A0B5D7DF-8CFB-574B-9E3D-33AA78B23DBD}"/>
              </a:ext>
            </a:extLst>
          </p:cNvPr>
          <p:cNvGrpSpPr>
            <a:grpSpLocks noChangeAspect="1"/>
          </p:cNvGrpSpPr>
          <p:nvPr/>
        </p:nvGrpSpPr>
        <p:grpSpPr>
          <a:xfrm>
            <a:off x="17221200" y="9278745"/>
            <a:ext cx="900000" cy="893955"/>
            <a:chOff x="14454711" y="8725541"/>
            <a:chExt cx="1295400" cy="1286700"/>
          </a:xfrm>
        </p:grpSpPr>
        <p:sp>
          <p:nvSpPr>
            <p:cNvPr id="42" name="Freeform 41">
              <a:extLst>
                <a:ext uri="{FF2B5EF4-FFF2-40B4-BE49-F238E27FC236}">
                  <a16:creationId xmlns:a16="http://schemas.microsoft.com/office/drawing/2014/main" id="{6A9A8A27-390C-3245-94B4-973F95B03428}"/>
                </a:ext>
              </a:extLst>
            </p:cNvPr>
            <p:cNvSpPr/>
            <p:nvPr/>
          </p:nvSpPr>
          <p:spPr>
            <a:xfrm>
              <a:off x="14454711" y="94113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dirty="0"/>
            </a:p>
          </p:txBody>
        </p:sp>
        <p:sp>
          <p:nvSpPr>
            <p:cNvPr id="43" name="Freeform 42">
              <a:extLst>
                <a:ext uri="{FF2B5EF4-FFF2-40B4-BE49-F238E27FC236}">
                  <a16:creationId xmlns:a16="http://schemas.microsoft.com/office/drawing/2014/main" id="{176FCC5D-3DF5-5545-A1D3-92951DD9E582}"/>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641423B-94D2-754E-8B2C-CFAD5C5B0FB5}"/>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2310CAB-EF34-B34A-A598-2DB0EC196A85}"/>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226668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33358" y="948173"/>
            <a:ext cx="6421284"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Related Work</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C9EDD9"/>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8BD4AC"/>
              </a:solidFill>
            </p:spPr>
          </p:sp>
        </p:grpSp>
      </p:grpSp>
      <p:sp>
        <p:nvSpPr>
          <p:cNvPr id="11" name="Rectangle 10">
            <a:extLst>
              <a:ext uri="{FF2B5EF4-FFF2-40B4-BE49-F238E27FC236}">
                <a16:creationId xmlns:a16="http://schemas.microsoft.com/office/drawing/2014/main" id="{506471E3-35DF-9747-8065-8B78620B7922}"/>
              </a:ext>
            </a:extLst>
          </p:cNvPr>
          <p:cNvSpPr/>
          <p:nvPr/>
        </p:nvSpPr>
        <p:spPr>
          <a:xfrm>
            <a:off x="1066800" y="415430"/>
            <a:ext cx="4953000"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Theoretical Foundation</a:t>
            </a:r>
          </a:p>
        </p:txBody>
      </p:sp>
      <p:graphicFrame>
        <p:nvGraphicFramePr>
          <p:cNvPr id="3" name="Table 3">
            <a:extLst>
              <a:ext uri="{FF2B5EF4-FFF2-40B4-BE49-F238E27FC236}">
                <a16:creationId xmlns:a16="http://schemas.microsoft.com/office/drawing/2014/main" id="{65D5ED65-5E42-8240-BC60-DA0062067C43}"/>
              </a:ext>
            </a:extLst>
          </p:cNvPr>
          <p:cNvGraphicFramePr>
            <a:graphicFrameLocks noGrp="1"/>
          </p:cNvGraphicFramePr>
          <p:nvPr>
            <p:extLst>
              <p:ext uri="{D42A27DB-BD31-4B8C-83A1-F6EECF244321}">
                <p14:modId xmlns:p14="http://schemas.microsoft.com/office/powerpoint/2010/main" val="1462670296"/>
              </p:ext>
            </p:extLst>
          </p:nvPr>
        </p:nvGraphicFramePr>
        <p:xfrm>
          <a:off x="800099" y="2400300"/>
          <a:ext cx="16687799" cy="7255362"/>
        </p:xfrm>
        <a:graphic>
          <a:graphicData uri="http://schemas.openxmlformats.org/drawingml/2006/table">
            <a:tbl>
              <a:tblPr firstRow="1" bandRow="1">
                <a:tableStyleId>{5940675A-B579-460E-94D1-54222C63F5DA}</a:tableStyleId>
              </a:tblPr>
              <a:tblGrid>
                <a:gridCol w="1011436">
                  <a:extLst>
                    <a:ext uri="{9D8B030D-6E8A-4147-A177-3AD203B41FA5}">
                      <a16:colId xmlns:a16="http://schemas.microsoft.com/office/drawing/2014/main" val="2011178981"/>
                    </a:ext>
                  </a:extLst>
                </a:gridCol>
                <a:gridCol w="950665">
                  <a:extLst>
                    <a:ext uri="{9D8B030D-6E8A-4147-A177-3AD203B41FA5}">
                      <a16:colId xmlns:a16="http://schemas.microsoft.com/office/drawing/2014/main" val="1268759257"/>
                    </a:ext>
                  </a:extLst>
                </a:gridCol>
                <a:gridCol w="3468633">
                  <a:extLst>
                    <a:ext uri="{9D8B030D-6E8A-4147-A177-3AD203B41FA5}">
                      <a16:colId xmlns:a16="http://schemas.microsoft.com/office/drawing/2014/main" val="2244523859"/>
                    </a:ext>
                  </a:extLst>
                </a:gridCol>
                <a:gridCol w="1813336">
                  <a:extLst>
                    <a:ext uri="{9D8B030D-6E8A-4147-A177-3AD203B41FA5}">
                      <a16:colId xmlns:a16="http://schemas.microsoft.com/office/drawing/2014/main" val="3210516878"/>
                    </a:ext>
                  </a:extLst>
                </a:gridCol>
                <a:gridCol w="2651519">
                  <a:extLst>
                    <a:ext uri="{9D8B030D-6E8A-4147-A177-3AD203B41FA5}">
                      <a16:colId xmlns:a16="http://schemas.microsoft.com/office/drawing/2014/main" val="3987354574"/>
                    </a:ext>
                  </a:extLst>
                </a:gridCol>
                <a:gridCol w="1618128">
                  <a:extLst>
                    <a:ext uri="{9D8B030D-6E8A-4147-A177-3AD203B41FA5}">
                      <a16:colId xmlns:a16="http://schemas.microsoft.com/office/drawing/2014/main" val="436085862"/>
                    </a:ext>
                  </a:extLst>
                </a:gridCol>
                <a:gridCol w="1621727">
                  <a:extLst>
                    <a:ext uri="{9D8B030D-6E8A-4147-A177-3AD203B41FA5}">
                      <a16:colId xmlns:a16="http://schemas.microsoft.com/office/drawing/2014/main" val="2480406375"/>
                    </a:ext>
                  </a:extLst>
                </a:gridCol>
                <a:gridCol w="3552355">
                  <a:extLst>
                    <a:ext uri="{9D8B030D-6E8A-4147-A177-3AD203B41FA5}">
                      <a16:colId xmlns:a16="http://schemas.microsoft.com/office/drawing/2014/main" val="428138430"/>
                    </a:ext>
                  </a:extLst>
                </a:gridCol>
              </a:tblGrid>
              <a:tr h="581656">
                <a:tc>
                  <a:txBody>
                    <a:bodyPr/>
                    <a:lstStyle/>
                    <a:p>
                      <a:pPr algn="ctr"/>
                      <a:r>
                        <a:rPr lang="en-US" sz="1500" b="1" dirty="0">
                          <a:latin typeface="Montserrat" pitchFamily="2" charset="77"/>
                        </a:rPr>
                        <a:t>Author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Year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Algorithm of Extraction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Dataset for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Best trained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tc>
                  <a:txBody>
                    <a:bodyPr/>
                    <a:lstStyle/>
                    <a:p>
                      <a:pPr algn="ctr"/>
                      <a:r>
                        <a:rPr lang="en-US" sz="1500" b="1" dirty="0">
                          <a:latin typeface="Montserrat" pitchFamily="2" charset="77"/>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BD4AC">
                        <a:alpha val="18431"/>
                      </a:srgbClr>
                    </a:solidFill>
                  </a:tcPr>
                </a:tc>
                <a:extLst>
                  <a:ext uri="{0D108BD9-81ED-4DB2-BD59-A6C34878D82A}">
                    <a16:rowId xmlns:a16="http://schemas.microsoft.com/office/drawing/2014/main" val="518999416"/>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E. L. Vázquez et al. [2]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423 patches from 71 images of six plutonic rock types (gabbro, diorite, tonalite, monzodiorite, granodiorite, and granite)</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Augmented data from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 Precision: 96% Recall: 95%, F-score: 95%</a:t>
                      </a:r>
                    </a:p>
                    <a:p>
                      <a:pPr algn="ctr"/>
                      <a:r>
                        <a:rPr lang="en-US" sz="1500" dirty="0">
                          <a:latin typeface="Montserrat" pitchFamily="2" charset="77"/>
                        </a:rPr>
                        <a:t>Training time: 2 hrs</a:t>
                      </a:r>
                    </a:p>
                    <a:p>
                      <a:pPr algn="ctr"/>
                      <a:r>
                        <a:rPr lang="en-US" sz="1500" dirty="0">
                          <a:latin typeface="Montserrat" pitchFamily="2" charset="77"/>
                        </a:rPr>
                        <a:t>Execution time: 353.74 ms</a:t>
                      </a:r>
                    </a:p>
                    <a:p>
                      <a:pPr algn="ctr"/>
                      <a:r>
                        <a:rPr lang="en-US" sz="1500" dirty="0">
                          <a:latin typeface="Montserrat" pitchFamily="2" charset="77"/>
                        </a:rPr>
                        <a:t>File size: 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Fan et al. [18]</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3,208 images of 28 rock lithology categories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SqueezeNet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tc>
                  <a:txBody>
                    <a:bodyPr/>
                    <a:lstStyle/>
                    <a:p>
                      <a:pPr algn="ctr"/>
                      <a:r>
                        <a:rPr lang="en-US" sz="1500" dirty="0">
                          <a:latin typeface="Montserrat" pitchFamily="2" charset="77"/>
                        </a:rPr>
                        <a:t>Accuracy: 94.55%</a:t>
                      </a:r>
                    </a:p>
                    <a:p>
                      <a:pPr algn="ctr"/>
                      <a:r>
                        <a:rPr lang="en-US" sz="1500" dirty="0">
                          <a:latin typeface="Montserrat" pitchFamily="2" charset="77"/>
                        </a:rPr>
                        <a:t>File size: 9.2 MB</a:t>
                      </a:r>
                    </a:p>
                    <a:p>
                      <a:pPr algn="ctr"/>
                      <a:r>
                        <a:rPr lang="en-US" sz="1500" dirty="0">
                          <a:latin typeface="Montserrat" pitchFamily="2" charset="77"/>
                        </a:rPr>
                        <a:t>Execution time: from 736 to 366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DD9">
                        <a:alpha val="10196"/>
                      </a:srgbClr>
                    </a:solidFill>
                  </a:tcPr>
                </a:tc>
                <a:extLst>
                  <a:ext uri="{0D108BD9-81ED-4DB2-BD59-A6C34878D82A}">
                    <a16:rowId xmlns:a16="http://schemas.microsoft.com/office/drawing/2014/main" val="2683194998"/>
                  </a:ext>
                </a:extLst>
              </a:tr>
              <a:tr h="825322">
                <a:tc>
                  <a:txBody>
                    <a:bodyPr/>
                    <a:lstStyle/>
                    <a:p>
                      <a:pPr algn="ctr"/>
                      <a:r>
                        <a:rPr lang="en-US" sz="1500" kern="1200" dirty="0">
                          <a:solidFill>
                            <a:schemeClr val="dk1"/>
                          </a:solidFill>
                          <a:effectLst/>
                          <a:latin typeface="Montserrat" pitchFamily="2" charset="77"/>
                        </a:rPr>
                        <a:t>Fan et al. [19]</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3,795 images of 30 different rock types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80%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Shuffle</a:t>
                      </a:r>
                    </a:p>
                    <a:p>
                      <a:pPr algn="ctr"/>
                      <a:r>
                        <a:rPr lang="en-US" sz="1500" dirty="0">
                          <a:latin typeface="Montserrat" pitchFamily="2" charset="77"/>
                        </a:rPr>
                        <a:t>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95.30% </a:t>
                      </a:r>
                    </a:p>
                    <a:p>
                      <a:pPr algn="ctr"/>
                      <a:r>
                        <a:rPr lang="en-US" sz="1500" dirty="0">
                          <a:latin typeface="Montserrat" pitchFamily="2" charset="77"/>
                        </a:rPr>
                        <a:t>File size: 18.2 MB</a:t>
                      </a:r>
                    </a:p>
                    <a:p>
                      <a:pPr algn="ctr"/>
                      <a:r>
                        <a:rPr lang="en-US" sz="1500" dirty="0">
                          <a:latin typeface="Montserrat" pitchFamily="2" charset="77"/>
                        </a:rPr>
                        <a:t>Execution time: 786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1068989">
                <a:tc>
                  <a:txBody>
                    <a:bodyPr/>
                    <a:lstStyle/>
                    <a:p>
                      <a:pPr algn="ctr"/>
                      <a:r>
                        <a:rPr lang="en-US" sz="1500" kern="1200" dirty="0">
                          <a:solidFill>
                            <a:schemeClr val="dk1"/>
                          </a:solidFill>
                          <a:effectLst/>
                          <a:latin typeface="Montserrat" pitchFamily="2" charset="77"/>
                        </a:rPr>
                        <a:t>Ran et al. [20]</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Montserrat" pitchFamily="2" charset="77"/>
                        </a:rPr>
                        <a:t>14,589 patches from 2,290 images of six rock types (granite, limestone, conglomerate, sandstone, shale, mylonite)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60% of the patches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97.76%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61738125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Zhang et al. [21]</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481 images of four minerals (K-feldspar, perthite, plagioclase, and quartz)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Inception-v3 CNN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High-level features (such as chromatic aberration and texture)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90%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Stacking model (LR, SVM, and 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latin typeface="Montserrat" pitchFamily="2" charset="77"/>
                        </a:rPr>
                        <a:t>Accuracy: 90.9%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10689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Maitre et al. [22]</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3,192 sub-images of the views of a surface taken at different angles to a surface with 27 mineral grain species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Simple Linear Iterative Clustering (SLIC) algorithm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Color intensity and Peak intensity of computed histograms from superpixels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70% of extracted features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Random Forest (RF)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tc>
                  <a:txBody>
                    <a:bodyPr/>
                    <a:lstStyle/>
                    <a:p>
                      <a:pPr algn="ctr"/>
                      <a:r>
                        <a:rPr lang="en-US" sz="1500" dirty="0">
                          <a:latin typeface="Montserrat" pitchFamily="2" charset="77"/>
                        </a:rPr>
                        <a:t>Accuracy: 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DFB"/>
                    </a:solidFill>
                  </a:tcPr>
                </a:tc>
                <a:extLst>
                  <a:ext uri="{0D108BD9-81ED-4DB2-BD59-A6C34878D82A}">
                    <a16:rowId xmlns:a16="http://schemas.microsoft.com/office/drawing/2014/main" val="1211711281"/>
                  </a:ext>
                </a:extLst>
              </a:tr>
              <a:tr h="8253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ontserrat" pitchFamily="2" charset="77"/>
                        </a:rPr>
                        <a:t>Cheng and Guo [23]</a:t>
                      </a: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2017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4,200 images of three feldspar sandstone rock types (coarse, medium granular, and fine)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50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75% of the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6-layer structure 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500" dirty="0">
                          <a:latin typeface="Montserrat" pitchFamily="2" charset="77"/>
                        </a:rPr>
                        <a:t>Accuracy: 98.5%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3551886"/>
                  </a:ext>
                </a:extLst>
              </a:tr>
            </a:tbl>
          </a:graphicData>
        </a:graphic>
      </p:graphicFrame>
      <p:sp>
        <p:nvSpPr>
          <p:cNvPr id="13" name="Rectangle 12">
            <a:extLst>
              <a:ext uri="{FF2B5EF4-FFF2-40B4-BE49-F238E27FC236}">
                <a16:creationId xmlns:a16="http://schemas.microsoft.com/office/drawing/2014/main" id="{EF409CF3-4CD5-C547-A308-5F88BB6002E9}"/>
              </a:ext>
            </a:extLst>
          </p:cNvPr>
          <p:cNvSpPr/>
          <p:nvPr/>
        </p:nvSpPr>
        <p:spPr>
          <a:xfrm>
            <a:off x="2489111" y="1719663"/>
            <a:ext cx="13309774" cy="543418"/>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1.</a:t>
            </a:r>
            <a:r>
              <a:rPr lang="en-US" sz="2400" spc="335" dirty="0">
                <a:solidFill>
                  <a:srgbClr val="1D242C"/>
                </a:solidFill>
                <a:latin typeface="Montserrat Light"/>
              </a:rPr>
              <a:t> Comparison of the articles described in the related work</a:t>
            </a:r>
          </a:p>
        </p:txBody>
      </p:sp>
    </p:spTree>
    <p:extLst>
      <p:ext uri="{BB962C8B-B14F-4D97-AF65-F5344CB8AC3E}">
        <p14:creationId xmlns:p14="http://schemas.microsoft.com/office/powerpoint/2010/main" val="154756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0591800" y="2963530"/>
            <a:ext cx="441960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sp>
        <p:nvSpPr>
          <p:cNvPr id="39" name="Rectangle 38">
            <a:extLst>
              <a:ext uri="{FF2B5EF4-FFF2-40B4-BE49-F238E27FC236}">
                <a16:creationId xmlns:a16="http://schemas.microsoft.com/office/drawing/2014/main" id="{44331103-816D-1A4D-9D58-056828A2203E}"/>
              </a:ext>
            </a:extLst>
          </p:cNvPr>
          <p:cNvSpPr/>
          <p:nvPr/>
        </p:nvSpPr>
        <p:spPr>
          <a:xfrm>
            <a:off x="10591800" y="4374828"/>
            <a:ext cx="4419600" cy="1537344"/>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Methodology</a:t>
            </a:r>
          </a:p>
          <a:p>
            <a:pPr lvl="0" algn="ctr">
              <a:lnSpc>
                <a:spcPts val="3919"/>
              </a:lnSpc>
            </a:pPr>
            <a:r>
              <a:rPr lang="en-US" sz="2799" spc="335" dirty="0">
                <a:solidFill>
                  <a:srgbClr val="1D242C"/>
                </a:solidFill>
                <a:latin typeface="Montserrat Light"/>
              </a:rPr>
              <a:t>Results</a:t>
            </a:r>
          </a:p>
          <a:p>
            <a:pPr lvl="0" algn="ctr">
              <a:lnSpc>
                <a:spcPts val="3919"/>
              </a:lnSpc>
            </a:pPr>
            <a:r>
              <a:rPr lang="en-US" sz="2799" spc="335" dirty="0">
                <a:solidFill>
                  <a:srgbClr val="1D242C"/>
                </a:solidFill>
                <a:latin typeface="Montserrat Light"/>
              </a:rPr>
              <a:t>Discussion</a:t>
            </a:r>
          </a:p>
        </p:txBody>
      </p:sp>
      <p:pic>
        <p:nvPicPr>
          <p:cNvPr id="43" name="Graphic 42" descr="Badge 3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8200" y="238219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E94759">
              <a:alpha val="50980"/>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E94759"/>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115" name="Picture 24">
            <a:extLst>
              <a:ext uri="{FF2B5EF4-FFF2-40B4-BE49-F238E27FC236}">
                <a16:creationId xmlns:a16="http://schemas.microsoft.com/office/drawing/2014/main" id="{34C9ADDA-8881-9E4C-80C5-CEE21CB85C46}"/>
              </a:ext>
            </a:extLst>
          </p:cNvPr>
          <p:cNvGrpSpPr/>
          <p:nvPr/>
        </p:nvGrpSpPr>
        <p:grpSpPr>
          <a:xfrm>
            <a:off x="2971800" y="3159816"/>
            <a:ext cx="4123140" cy="5504712"/>
            <a:chOff x="6980411" y="6414745"/>
            <a:chExt cx="4123140" cy="5504712"/>
          </a:xfrm>
          <a:solidFill>
            <a:srgbClr val="F199A7"/>
          </a:solidFill>
        </p:grpSpPr>
        <p:sp>
          <p:nvSpPr>
            <p:cNvPr id="116" name="Freeform 115">
              <a:extLst>
                <a:ext uri="{FF2B5EF4-FFF2-40B4-BE49-F238E27FC236}">
                  <a16:creationId xmlns:a16="http://schemas.microsoft.com/office/drawing/2014/main" id="{2060F9AF-AD2C-DD4C-B73B-EF43019207D1}"/>
                </a:ext>
              </a:extLst>
            </p:cNvPr>
            <p:cNvSpPr/>
            <p:nvPr/>
          </p:nvSpPr>
          <p:spPr>
            <a:xfrm>
              <a:off x="6980411" y="6815627"/>
              <a:ext cx="4123140" cy="5103830"/>
            </a:xfrm>
            <a:custGeom>
              <a:avLst/>
              <a:gdLst>
                <a:gd name="connsiteX0" fmla="*/ 4123141 w 4123140"/>
                <a:gd name="connsiteY0" fmla="*/ 5016441 h 5103830"/>
                <a:gd name="connsiteX1" fmla="*/ 4035563 w 4123140"/>
                <a:gd name="connsiteY1" fmla="*/ 5103831 h 5103830"/>
                <a:gd name="connsiteX2" fmla="*/ 87579 w 4123140"/>
                <a:gd name="connsiteY2" fmla="*/ 5103831 h 5103830"/>
                <a:gd name="connsiteX3" fmla="*/ 0 w 4123140"/>
                <a:gd name="connsiteY3" fmla="*/ 5016441 h 5103830"/>
                <a:gd name="connsiteX4" fmla="*/ 0 w 4123140"/>
                <a:gd name="connsiteY4" fmla="*/ 87390 h 5103830"/>
                <a:gd name="connsiteX5" fmla="*/ 87579 w 4123140"/>
                <a:gd name="connsiteY5" fmla="*/ 0 h 5103830"/>
                <a:gd name="connsiteX6" fmla="*/ 4035563 w 4123140"/>
                <a:gd name="connsiteY6" fmla="*/ 0 h 5103830"/>
                <a:gd name="connsiteX7" fmla="*/ 4123141 w 4123140"/>
                <a:gd name="connsiteY7" fmla="*/ 87390 h 5103830"/>
                <a:gd name="connsiteX8" fmla="*/ 4123141 w 4123140"/>
                <a:gd name="connsiteY8" fmla="*/ 5016441 h 51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3140" h="5103830">
                  <a:moveTo>
                    <a:pt x="4123141" y="5016441"/>
                  </a:moveTo>
                  <a:cubicBezTo>
                    <a:pt x="4123141" y="5064713"/>
                    <a:pt x="4083939" y="5103831"/>
                    <a:pt x="4035563" y="5103831"/>
                  </a:cubicBezTo>
                  <a:lnTo>
                    <a:pt x="87579" y="5103831"/>
                  </a:lnTo>
                  <a:cubicBezTo>
                    <a:pt x="39202" y="5103831"/>
                    <a:pt x="0" y="5064713"/>
                    <a:pt x="0" y="5016441"/>
                  </a:cubicBezTo>
                  <a:lnTo>
                    <a:pt x="0" y="87390"/>
                  </a:lnTo>
                  <a:cubicBezTo>
                    <a:pt x="0" y="39117"/>
                    <a:pt x="39202" y="0"/>
                    <a:pt x="87579" y="0"/>
                  </a:cubicBezTo>
                  <a:lnTo>
                    <a:pt x="4035563" y="0"/>
                  </a:lnTo>
                  <a:cubicBezTo>
                    <a:pt x="4083939" y="0"/>
                    <a:pt x="4123141" y="39117"/>
                    <a:pt x="4123141" y="87390"/>
                  </a:cubicBezTo>
                  <a:lnTo>
                    <a:pt x="4123141" y="5016441"/>
                  </a:lnTo>
                </a:path>
              </a:pathLst>
            </a:custGeom>
            <a:solidFill>
              <a:srgbClr val="E94759"/>
            </a:solidFill>
            <a:ln w="27803"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77A70EE9-989A-CF43-AEF2-E7D784C8E52C}"/>
                </a:ext>
              </a:extLst>
            </p:cNvPr>
            <p:cNvSpPr/>
            <p:nvPr/>
          </p:nvSpPr>
          <p:spPr>
            <a:xfrm>
              <a:off x="7367146" y="7081958"/>
              <a:ext cx="3349669" cy="4571169"/>
            </a:xfrm>
            <a:custGeom>
              <a:avLst/>
              <a:gdLst>
                <a:gd name="connsiteX0" fmla="*/ 3349670 w 3349669"/>
                <a:gd name="connsiteY0" fmla="*/ 4571170 h 4571169"/>
                <a:gd name="connsiteX1" fmla="*/ 0 w 3349669"/>
                <a:gd name="connsiteY1" fmla="*/ 4571170 h 4571169"/>
                <a:gd name="connsiteX2" fmla="*/ 0 w 3349669"/>
                <a:gd name="connsiteY2" fmla="*/ 0 h 4571169"/>
                <a:gd name="connsiteX3" fmla="*/ 3349670 w 3349669"/>
                <a:gd name="connsiteY3" fmla="*/ 0 h 4571169"/>
                <a:gd name="connsiteX4" fmla="*/ 3349670 w 3349669"/>
                <a:gd name="connsiteY4" fmla="*/ 4571170 h 45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669" h="4571169">
                  <a:moveTo>
                    <a:pt x="3349670" y="4571170"/>
                  </a:moveTo>
                  <a:lnTo>
                    <a:pt x="0" y="4571170"/>
                  </a:lnTo>
                  <a:lnTo>
                    <a:pt x="0" y="0"/>
                  </a:lnTo>
                  <a:lnTo>
                    <a:pt x="3349670" y="0"/>
                  </a:lnTo>
                  <a:lnTo>
                    <a:pt x="3349670" y="4571170"/>
                  </a:lnTo>
                </a:path>
              </a:pathLst>
            </a:custGeom>
            <a:solidFill>
              <a:srgbClr val="F7CAD2"/>
            </a:solidFill>
            <a:ln w="27803"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415D2D2-37D6-EC45-A12C-F8422AEC7064}"/>
                </a:ext>
              </a:extLst>
            </p:cNvPr>
            <p:cNvSpPr/>
            <p:nvPr/>
          </p:nvSpPr>
          <p:spPr>
            <a:xfrm>
              <a:off x="8028572" y="6414745"/>
              <a:ext cx="2026817" cy="847262"/>
            </a:xfrm>
            <a:custGeom>
              <a:avLst/>
              <a:gdLst>
                <a:gd name="connsiteX0" fmla="*/ 2026817 w 2026817"/>
                <a:gd name="connsiteY0" fmla="*/ 847263 h 847262"/>
                <a:gd name="connsiteX1" fmla="*/ 0 w 2026817"/>
                <a:gd name="connsiteY1" fmla="*/ 847263 h 847262"/>
                <a:gd name="connsiteX2" fmla="*/ 0 w 2026817"/>
                <a:gd name="connsiteY2" fmla="*/ 0 h 847262"/>
                <a:gd name="connsiteX3" fmla="*/ 2026817 w 2026817"/>
                <a:gd name="connsiteY3" fmla="*/ 0 h 847262"/>
                <a:gd name="connsiteX4" fmla="*/ 2026817 w 2026817"/>
                <a:gd name="connsiteY4" fmla="*/ 847263 h 847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817" h="847262">
                  <a:moveTo>
                    <a:pt x="2026817" y="847263"/>
                  </a:moveTo>
                  <a:lnTo>
                    <a:pt x="0" y="847263"/>
                  </a:lnTo>
                  <a:lnTo>
                    <a:pt x="0" y="0"/>
                  </a:lnTo>
                  <a:lnTo>
                    <a:pt x="2026817" y="0"/>
                  </a:lnTo>
                  <a:lnTo>
                    <a:pt x="2026817" y="847263"/>
                  </a:lnTo>
                </a:path>
              </a:pathLst>
            </a:custGeom>
            <a:grpFill/>
            <a:ln w="27803"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2C04753D-23E9-DE41-8055-809A7C3E7FDF}"/>
                </a:ext>
              </a:extLst>
            </p:cNvPr>
            <p:cNvSpPr/>
            <p:nvPr/>
          </p:nvSpPr>
          <p:spPr>
            <a:xfrm>
              <a:off x="7612922" y="7627657"/>
              <a:ext cx="848816" cy="846708"/>
            </a:xfrm>
            <a:custGeom>
              <a:avLst/>
              <a:gdLst>
                <a:gd name="connsiteX0" fmla="*/ 848817 w 848816"/>
                <a:gd name="connsiteY0" fmla="*/ 846708 h 846708"/>
                <a:gd name="connsiteX1" fmla="*/ 0 w 848816"/>
                <a:gd name="connsiteY1" fmla="*/ 846708 h 846708"/>
                <a:gd name="connsiteX2" fmla="*/ 0 w 848816"/>
                <a:gd name="connsiteY2" fmla="*/ 0 h 846708"/>
                <a:gd name="connsiteX3" fmla="*/ 848817 w 848816"/>
                <a:gd name="connsiteY3" fmla="*/ 0 h 846708"/>
                <a:gd name="connsiteX4" fmla="*/ 848817 w 848816"/>
                <a:gd name="connsiteY4" fmla="*/ 846708 h 84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708">
                  <a:moveTo>
                    <a:pt x="848817" y="846708"/>
                  </a:moveTo>
                  <a:lnTo>
                    <a:pt x="0" y="846708"/>
                  </a:lnTo>
                  <a:lnTo>
                    <a:pt x="0" y="0"/>
                  </a:lnTo>
                  <a:lnTo>
                    <a:pt x="848817" y="0"/>
                  </a:lnTo>
                  <a:lnTo>
                    <a:pt x="848817" y="846708"/>
                  </a:lnTo>
                </a:path>
              </a:pathLst>
            </a:custGeom>
            <a:grpFill/>
            <a:ln w="27803"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DC33FEB-0BB5-E34D-88D4-56E640CB9AE0}"/>
                </a:ext>
              </a:extLst>
            </p:cNvPr>
            <p:cNvSpPr/>
            <p:nvPr/>
          </p:nvSpPr>
          <p:spPr>
            <a:xfrm>
              <a:off x="8587129" y="7729196"/>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F219B96-8414-BB4F-8CA2-235FE5786CC0}"/>
                </a:ext>
              </a:extLst>
            </p:cNvPr>
            <p:cNvSpPr/>
            <p:nvPr/>
          </p:nvSpPr>
          <p:spPr>
            <a:xfrm>
              <a:off x="8587129" y="8009952"/>
              <a:ext cx="779587" cy="86279"/>
            </a:xfrm>
            <a:custGeom>
              <a:avLst/>
              <a:gdLst>
                <a:gd name="connsiteX0" fmla="*/ 779588 w 779587"/>
                <a:gd name="connsiteY0" fmla="*/ 86280 h 86279"/>
                <a:gd name="connsiteX1" fmla="*/ 0 w 779587"/>
                <a:gd name="connsiteY1" fmla="*/ 86280 h 86279"/>
                <a:gd name="connsiteX2" fmla="*/ 0 w 779587"/>
                <a:gd name="connsiteY2" fmla="*/ 0 h 86279"/>
                <a:gd name="connsiteX3" fmla="*/ 779588 w 779587"/>
                <a:gd name="connsiteY3" fmla="*/ 0 h 86279"/>
                <a:gd name="connsiteX4" fmla="*/ 779588 w 77958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279">
                  <a:moveTo>
                    <a:pt x="779588" y="86280"/>
                  </a:moveTo>
                  <a:lnTo>
                    <a:pt x="0" y="86280"/>
                  </a:lnTo>
                  <a:lnTo>
                    <a:pt x="0" y="0"/>
                  </a:lnTo>
                  <a:lnTo>
                    <a:pt x="779588" y="0"/>
                  </a:lnTo>
                  <a:lnTo>
                    <a:pt x="779588" y="86280"/>
                  </a:lnTo>
                </a:path>
              </a:pathLst>
            </a:custGeom>
            <a:grpFill/>
            <a:ln w="27803"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47D5C313-86C0-694F-82A7-57B2FB7FD20D}"/>
                </a:ext>
              </a:extLst>
            </p:cNvPr>
            <p:cNvSpPr/>
            <p:nvPr/>
          </p:nvSpPr>
          <p:spPr>
            <a:xfrm>
              <a:off x="9438170" y="8009952"/>
              <a:ext cx="1032870" cy="86279"/>
            </a:xfrm>
            <a:custGeom>
              <a:avLst/>
              <a:gdLst>
                <a:gd name="connsiteX0" fmla="*/ 1032870 w 1032870"/>
                <a:gd name="connsiteY0" fmla="*/ 86280 h 86279"/>
                <a:gd name="connsiteX1" fmla="*/ 0 w 1032870"/>
                <a:gd name="connsiteY1" fmla="*/ 86280 h 86279"/>
                <a:gd name="connsiteX2" fmla="*/ 0 w 1032870"/>
                <a:gd name="connsiteY2" fmla="*/ 0 h 86279"/>
                <a:gd name="connsiteX3" fmla="*/ 1032870 w 1032870"/>
                <a:gd name="connsiteY3" fmla="*/ 0 h 86279"/>
                <a:gd name="connsiteX4" fmla="*/ 1032870 w 103287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279">
                  <a:moveTo>
                    <a:pt x="1032870" y="86280"/>
                  </a:moveTo>
                  <a:lnTo>
                    <a:pt x="0" y="86280"/>
                  </a:lnTo>
                  <a:lnTo>
                    <a:pt x="0" y="0"/>
                  </a:lnTo>
                  <a:lnTo>
                    <a:pt x="1032870" y="0"/>
                  </a:lnTo>
                  <a:lnTo>
                    <a:pt x="1032870" y="86280"/>
                  </a:lnTo>
                </a:path>
              </a:pathLst>
            </a:custGeom>
            <a:grpFill/>
            <a:ln w="27803"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68F8C037-FB8F-C946-B7AB-E72DA7C038D2}"/>
                </a:ext>
              </a:extLst>
            </p:cNvPr>
            <p:cNvSpPr/>
            <p:nvPr/>
          </p:nvSpPr>
          <p:spPr>
            <a:xfrm>
              <a:off x="8587129" y="8286547"/>
              <a:ext cx="1481327" cy="86279"/>
            </a:xfrm>
            <a:custGeom>
              <a:avLst/>
              <a:gdLst>
                <a:gd name="connsiteX0" fmla="*/ 1481328 w 1481327"/>
                <a:gd name="connsiteY0" fmla="*/ 86280 h 86279"/>
                <a:gd name="connsiteX1" fmla="*/ 0 w 1481327"/>
                <a:gd name="connsiteY1" fmla="*/ 86280 h 86279"/>
                <a:gd name="connsiteX2" fmla="*/ 0 w 1481327"/>
                <a:gd name="connsiteY2" fmla="*/ 0 h 86279"/>
                <a:gd name="connsiteX3" fmla="*/ 1481328 w 1481327"/>
                <a:gd name="connsiteY3" fmla="*/ 0 h 86279"/>
                <a:gd name="connsiteX4" fmla="*/ 1481328 w 1481327"/>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279">
                  <a:moveTo>
                    <a:pt x="1481328" y="86280"/>
                  </a:moveTo>
                  <a:lnTo>
                    <a:pt x="0" y="86280"/>
                  </a:lnTo>
                  <a:lnTo>
                    <a:pt x="0" y="0"/>
                  </a:lnTo>
                  <a:lnTo>
                    <a:pt x="1481328" y="0"/>
                  </a:lnTo>
                  <a:lnTo>
                    <a:pt x="1481328" y="86280"/>
                  </a:lnTo>
                </a:path>
              </a:pathLst>
            </a:custGeom>
            <a:grpFill/>
            <a:ln w="27803"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3D153001-03B3-2A4B-A81D-583549C5C240}"/>
                </a:ext>
              </a:extLst>
            </p:cNvPr>
            <p:cNvSpPr/>
            <p:nvPr/>
          </p:nvSpPr>
          <p:spPr>
            <a:xfrm>
              <a:off x="10129901" y="8286547"/>
              <a:ext cx="328350" cy="86279"/>
            </a:xfrm>
            <a:custGeom>
              <a:avLst/>
              <a:gdLst>
                <a:gd name="connsiteX0" fmla="*/ 328350 w 328350"/>
                <a:gd name="connsiteY0" fmla="*/ 86280 h 86279"/>
                <a:gd name="connsiteX1" fmla="*/ 0 w 328350"/>
                <a:gd name="connsiteY1" fmla="*/ 86280 h 86279"/>
                <a:gd name="connsiteX2" fmla="*/ 0 w 328350"/>
                <a:gd name="connsiteY2" fmla="*/ 0 h 86279"/>
                <a:gd name="connsiteX3" fmla="*/ 328350 w 328350"/>
                <a:gd name="connsiteY3" fmla="*/ 0 h 86279"/>
                <a:gd name="connsiteX4" fmla="*/ 328350 w 32835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279">
                  <a:moveTo>
                    <a:pt x="328350" y="86280"/>
                  </a:moveTo>
                  <a:lnTo>
                    <a:pt x="0" y="86280"/>
                  </a:lnTo>
                  <a:lnTo>
                    <a:pt x="0" y="0"/>
                  </a:lnTo>
                  <a:lnTo>
                    <a:pt x="328350" y="0"/>
                  </a:lnTo>
                  <a:lnTo>
                    <a:pt x="328350" y="86280"/>
                  </a:lnTo>
                </a:path>
              </a:pathLst>
            </a:custGeom>
            <a:grpFill/>
            <a:ln w="27803"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7DDFB5A1-3C2C-6947-A7E4-3B4F0A64B823}"/>
                </a:ext>
              </a:extLst>
            </p:cNvPr>
            <p:cNvSpPr/>
            <p:nvPr/>
          </p:nvSpPr>
          <p:spPr>
            <a:xfrm>
              <a:off x="7612922" y="8783974"/>
              <a:ext cx="848816" cy="846986"/>
            </a:xfrm>
            <a:custGeom>
              <a:avLst/>
              <a:gdLst>
                <a:gd name="connsiteX0" fmla="*/ 848817 w 848816"/>
                <a:gd name="connsiteY0" fmla="*/ 846986 h 846986"/>
                <a:gd name="connsiteX1" fmla="*/ 0 w 848816"/>
                <a:gd name="connsiteY1" fmla="*/ 846986 h 846986"/>
                <a:gd name="connsiteX2" fmla="*/ 0 w 848816"/>
                <a:gd name="connsiteY2" fmla="*/ 0 h 846986"/>
                <a:gd name="connsiteX3" fmla="*/ 848817 w 848816"/>
                <a:gd name="connsiteY3" fmla="*/ 0 h 846986"/>
                <a:gd name="connsiteX4" fmla="*/ 848817 w 848816"/>
                <a:gd name="connsiteY4" fmla="*/ 846986 h 84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6">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A14AEA1B-D37E-264A-9B5A-428D2620E98F}"/>
                </a:ext>
              </a:extLst>
            </p:cNvPr>
            <p:cNvSpPr/>
            <p:nvPr/>
          </p:nvSpPr>
          <p:spPr>
            <a:xfrm>
              <a:off x="8587129" y="8885513"/>
              <a:ext cx="1883910" cy="86279"/>
            </a:xfrm>
            <a:custGeom>
              <a:avLst/>
              <a:gdLst>
                <a:gd name="connsiteX0" fmla="*/ 1883911 w 1883910"/>
                <a:gd name="connsiteY0" fmla="*/ 86280 h 86279"/>
                <a:gd name="connsiteX1" fmla="*/ 0 w 1883910"/>
                <a:gd name="connsiteY1" fmla="*/ 86280 h 86279"/>
                <a:gd name="connsiteX2" fmla="*/ 0 w 1883910"/>
                <a:gd name="connsiteY2" fmla="*/ 0 h 86279"/>
                <a:gd name="connsiteX3" fmla="*/ 1883911 w 1883910"/>
                <a:gd name="connsiteY3" fmla="*/ 0 h 86279"/>
                <a:gd name="connsiteX4" fmla="*/ 1883911 w 1883910"/>
                <a:gd name="connsiteY4" fmla="*/ 86280 h 86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279">
                  <a:moveTo>
                    <a:pt x="1883911" y="86280"/>
                  </a:moveTo>
                  <a:lnTo>
                    <a:pt x="0" y="86280"/>
                  </a:lnTo>
                  <a:lnTo>
                    <a:pt x="0" y="0"/>
                  </a:lnTo>
                  <a:lnTo>
                    <a:pt x="1883911" y="0"/>
                  </a:lnTo>
                  <a:lnTo>
                    <a:pt x="1883911" y="86280"/>
                  </a:lnTo>
                </a:path>
              </a:pathLst>
            </a:custGeom>
            <a:grpFill/>
            <a:ln w="27803"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00CA8B2B-6ACC-804D-B0D7-583874B6E9A1}"/>
                </a:ext>
              </a:extLst>
            </p:cNvPr>
            <p:cNvSpPr/>
            <p:nvPr/>
          </p:nvSpPr>
          <p:spPr>
            <a:xfrm>
              <a:off x="8587129" y="9166269"/>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EF11AE9-00B4-724F-8998-4B7FAB3A3B0F}"/>
                </a:ext>
              </a:extLst>
            </p:cNvPr>
            <p:cNvSpPr/>
            <p:nvPr/>
          </p:nvSpPr>
          <p:spPr>
            <a:xfrm>
              <a:off x="9438170" y="9166269"/>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FAE7A982-D839-3D43-93B1-7CBEB369C58B}"/>
                </a:ext>
              </a:extLst>
            </p:cNvPr>
            <p:cNvSpPr/>
            <p:nvPr/>
          </p:nvSpPr>
          <p:spPr>
            <a:xfrm>
              <a:off x="8587129" y="9442864"/>
              <a:ext cx="1481327" cy="86557"/>
            </a:xfrm>
            <a:custGeom>
              <a:avLst/>
              <a:gdLst>
                <a:gd name="connsiteX0" fmla="*/ 1481328 w 1481327"/>
                <a:gd name="connsiteY0" fmla="*/ 86558 h 86557"/>
                <a:gd name="connsiteX1" fmla="*/ 0 w 1481327"/>
                <a:gd name="connsiteY1" fmla="*/ 86558 h 86557"/>
                <a:gd name="connsiteX2" fmla="*/ 0 w 1481327"/>
                <a:gd name="connsiteY2" fmla="*/ 0 h 86557"/>
                <a:gd name="connsiteX3" fmla="*/ 1481328 w 1481327"/>
                <a:gd name="connsiteY3" fmla="*/ 0 h 86557"/>
                <a:gd name="connsiteX4" fmla="*/ 1481328 w 1481327"/>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8"/>
                  </a:moveTo>
                  <a:lnTo>
                    <a:pt x="0" y="86558"/>
                  </a:lnTo>
                  <a:lnTo>
                    <a:pt x="0" y="0"/>
                  </a:lnTo>
                  <a:lnTo>
                    <a:pt x="1481328" y="0"/>
                  </a:lnTo>
                  <a:lnTo>
                    <a:pt x="1481328" y="86558"/>
                  </a:lnTo>
                </a:path>
              </a:pathLst>
            </a:custGeom>
            <a:grpFill/>
            <a:ln w="27803"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BB1B2987-2F73-304C-A902-71A4D4B869F5}"/>
                </a:ext>
              </a:extLst>
            </p:cNvPr>
            <p:cNvSpPr/>
            <p:nvPr/>
          </p:nvSpPr>
          <p:spPr>
            <a:xfrm>
              <a:off x="10129901" y="9442864"/>
              <a:ext cx="328350" cy="86557"/>
            </a:xfrm>
            <a:custGeom>
              <a:avLst/>
              <a:gdLst>
                <a:gd name="connsiteX0" fmla="*/ 328350 w 328350"/>
                <a:gd name="connsiteY0" fmla="*/ 86558 h 86557"/>
                <a:gd name="connsiteX1" fmla="*/ 0 w 328350"/>
                <a:gd name="connsiteY1" fmla="*/ 86558 h 86557"/>
                <a:gd name="connsiteX2" fmla="*/ 0 w 328350"/>
                <a:gd name="connsiteY2" fmla="*/ 0 h 86557"/>
                <a:gd name="connsiteX3" fmla="*/ 328350 w 328350"/>
                <a:gd name="connsiteY3" fmla="*/ 0 h 86557"/>
                <a:gd name="connsiteX4" fmla="*/ 328350 w 328350"/>
                <a:gd name="connsiteY4" fmla="*/ 86558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8"/>
                  </a:moveTo>
                  <a:lnTo>
                    <a:pt x="0" y="86558"/>
                  </a:lnTo>
                  <a:lnTo>
                    <a:pt x="0" y="0"/>
                  </a:lnTo>
                  <a:lnTo>
                    <a:pt x="328350" y="0"/>
                  </a:lnTo>
                  <a:lnTo>
                    <a:pt x="328350" y="86558"/>
                  </a:lnTo>
                </a:path>
              </a:pathLst>
            </a:custGeom>
            <a:grpFill/>
            <a:ln w="27803"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33BAD90-28B2-3941-AFAC-8846C782F3FA}"/>
                </a:ext>
              </a:extLst>
            </p:cNvPr>
            <p:cNvSpPr/>
            <p:nvPr/>
          </p:nvSpPr>
          <p:spPr>
            <a:xfrm>
              <a:off x="7612922" y="9940291"/>
              <a:ext cx="848816" cy="846985"/>
            </a:xfrm>
            <a:custGeom>
              <a:avLst/>
              <a:gdLst>
                <a:gd name="connsiteX0" fmla="*/ 848817 w 848816"/>
                <a:gd name="connsiteY0" fmla="*/ 846986 h 846985"/>
                <a:gd name="connsiteX1" fmla="*/ 0 w 848816"/>
                <a:gd name="connsiteY1" fmla="*/ 846986 h 846985"/>
                <a:gd name="connsiteX2" fmla="*/ 0 w 848816"/>
                <a:gd name="connsiteY2" fmla="*/ 0 h 846985"/>
                <a:gd name="connsiteX3" fmla="*/ 848817 w 848816"/>
                <a:gd name="connsiteY3" fmla="*/ 0 h 846985"/>
                <a:gd name="connsiteX4" fmla="*/ 848817 w 848816"/>
                <a:gd name="connsiteY4" fmla="*/ 846986 h 84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16" h="846985">
                  <a:moveTo>
                    <a:pt x="848817" y="846986"/>
                  </a:moveTo>
                  <a:lnTo>
                    <a:pt x="0" y="846986"/>
                  </a:lnTo>
                  <a:lnTo>
                    <a:pt x="0" y="0"/>
                  </a:lnTo>
                  <a:lnTo>
                    <a:pt x="848817" y="0"/>
                  </a:lnTo>
                  <a:lnTo>
                    <a:pt x="848817" y="846986"/>
                  </a:lnTo>
                </a:path>
              </a:pathLst>
            </a:custGeom>
            <a:grpFill/>
            <a:ln w="27803"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5C8998D-814B-8741-A59F-75CCE9195AB1}"/>
                </a:ext>
              </a:extLst>
            </p:cNvPr>
            <p:cNvSpPr/>
            <p:nvPr/>
          </p:nvSpPr>
          <p:spPr>
            <a:xfrm>
              <a:off x="8587129" y="10041830"/>
              <a:ext cx="1883910" cy="86557"/>
            </a:xfrm>
            <a:custGeom>
              <a:avLst/>
              <a:gdLst>
                <a:gd name="connsiteX0" fmla="*/ 1883911 w 1883910"/>
                <a:gd name="connsiteY0" fmla="*/ 86557 h 86557"/>
                <a:gd name="connsiteX1" fmla="*/ 0 w 1883910"/>
                <a:gd name="connsiteY1" fmla="*/ 86557 h 86557"/>
                <a:gd name="connsiteX2" fmla="*/ 0 w 1883910"/>
                <a:gd name="connsiteY2" fmla="*/ 0 h 86557"/>
                <a:gd name="connsiteX3" fmla="*/ 1883911 w 1883910"/>
                <a:gd name="connsiteY3" fmla="*/ 0 h 86557"/>
                <a:gd name="connsiteX4" fmla="*/ 1883911 w 188391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910" h="86557">
                  <a:moveTo>
                    <a:pt x="1883911" y="86557"/>
                  </a:moveTo>
                  <a:lnTo>
                    <a:pt x="0" y="86557"/>
                  </a:lnTo>
                  <a:lnTo>
                    <a:pt x="0" y="0"/>
                  </a:lnTo>
                  <a:lnTo>
                    <a:pt x="1883911" y="0"/>
                  </a:lnTo>
                  <a:lnTo>
                    <a:pt x="1883911" y="86557"/>
                  </a:lnTo>
                </a:path>
              </a:pathLst>
            </a:custGeom>
            <a:grpFill/>
            <a:ln w="27803"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9488684-1D3F-9C4D-BAC5-EB39DE811AE7}"/>
                </a:ext>
              </a:extLst>
            </p:cNvPr>
            <p:cNvSpPr/>
            <p:nvPr/>
          </p:nvSpPr>
          <p:spPr>
            <a:xfrm>
              <a:off x="8587129" y="10322586"/>
              <a:ext cx="779587" cy="86557"/>
            </a:xfrm>
            <a:custGeom>
              <a:avLst/>
              <a:gdLst>
                <a:gd name="connsiteX0" fmla="*/ 779588 w 779587"/>
                <a:gd name="connsiteY0" fmla="*/ 86557 h 86557"/>
                <a:gd name="connsiteX1" fmla="*/ 0 w 779587"/>
                <a:gd name="connsiteY1" fmla="*/ 86557 h 86557"/>
                <a:gd name="connsiteX2" fmla="*/ 0 w 779587"/>
                <a:gd name="connsiteY2" fmla="*/ 0 h 86557"/>
                <a:gd name="connsiteX3" fmla="*/ 779588 w 779587"/>
                <a:gd name="connsiteY3" fmla="*/ 0 h 86557"/>
                <a:gd name="connsiteX4" fmla="*/ 779588 w 77958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87" h="86557">
                  <a:moveTo>
                    <a:pt x="779588" y="86557"/>
                  </a:moveTo>
                  <a:lnTo>
                    <a:pt x="0" y="86557"/>
                  </a:lnTo>
                  <a:lnTo>
                    <a:pt x="0" y="0"/>
                  </a:lnTo>
                  <a:lnTo>
                    <a:pt x="779588" y="0"/>
                  </a:lnTo>
                  <a:lnTo>
                    <a:pt x="779588" y="86557"/>
                  </a:lnTo>
                </a:path>
              </a:pathLst>
            </a:custGeom>
            <a:grpFill/>
            <a:ln w="27803"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C12EA97D-E03A-2048-A4EB-704B7961D77F}"/>
                </a:ext>
              </a:extLst>
            </p:cNvPr>
            <p:cNvSpPr/>
            <p:nvPr/>
          </p:nvSpPr>
          <p:spPr>
            <a:xfrm>
              <a:off x="9438170" y="10322586"/>
              <a:ext cx="1032870" cy="86557"/>
            </a:xfrm>
            <a:custGeom>
              <a:avLst/>
              <a:gdLst>
                <a:gd name="connsiteX0" fmla="*/ 1032870 w 1032870"/>
                <a:gd name="connsiteY0" fmla="*/ 86557 h 86557"/>
                <a:gd name="connsiteX1" fmla="*/ 0 w 1032870"/>
                <a:gd name="connsiteY1" fmla="*/ 86557 h 86557"/>
                <a:gd name="connsiteX2" fmla="*/ 0 w 1032870"/>
                <a:gd name="connsiteY2" fmla="*/ 0 h 86557"/>
                <a:gd name="connsiteX3" fmla="*/ 1032870 w 1032870"/>
                <a:gd name="connsiteY3" fmla="*/ 0 h 86557"/>
                <a:gd name="connsiteX4" fmla="*/ 1032870 w 103287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870" h="86557">
                  <a:moveTo>
                    <a:pt x="1032870" y="86557"/>
                  </a:moveTo>
                  <a:lnTo>
                    <a:pt x="0" y="86557"/>
                  </a:lnTo>
                  <a:lnTo>
                    <a:pt x="0" y="0"/>
                  </a:lnTo>
                  <a:lnTo>
                    <a:pt x="1032870" y="0"/>
                  </a:lnTo>
                  <a:lnTo>
                    <a:pt x="1032870" y="86557"/>
                  </a:lnTo>
                </a:path>
              </a:pathLst>
            </a:custGeom>
            <a:grpFill/>
            <a:ln w="27803"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AEA645E3-52CE-E541-B4B9-7BD26AC110B5}"/>
                </a:ext>
              </a:extLst>
            </p:cNvPr>
            <p:cNvSpPr/>
            <p:nvPr/>
          </p:nvSpPr>
          <p:spPr>
            <a:xfrm>
              <a:off x="8587129" y="10599181"/>
              <a:ext cx="1481327" cy="86557"/>
            </a:xfrm>
            <a:custGeom>
              <a:avLst/>
              <a:gdLst>
                <a:gd name="connsiteX0" fmla="*/ 1481328 w 1481327"/>
                <a:gd name="connsiteY0" fmla="*/ 86557 h 86557"/>
                <a:gd name="connsiteX1" fmla="*/ 0 w 1481327"/>
                <a:gd name="connsiteY1" fmla="*/ 86557 h 86557"/>
                <a:gd name="connsiteX2" fmla="*/ 0 w 1481327"/>
                <a:gd name="connsiteY2" fmla="*/ 0 h 86557"/>
                <a:gd name="connsiteX3" fmla="*/ 1481328 w 1481327"/>
                <a:gd name="connsiteY3" fmla="*/ 0 h 86557"/>
                <a:gd name="connsiteX4" fmla="*/ 1481328 w 1481327"/>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27" h="86557">
                  <a:moveTo>
                    <a:pt x="1481328" y="86557"/>
                  </a:moveTo>
                  <a:lnTo>
                    <a:pt x="0" y="86557"/>
                  </a:lnTo>
                  <a:lnTo>
                    <a:pt x="0" y="0"/>
                  </a:lnTo>
                  <a:lnTo>
                    <a:pt x="1481328" y="0"/>
                  </a:lnTo>
                  <a:lnTo>
                    <a:pt x="1481328" y="86557"/>
                  </a:lnTo>
                </a:path>
              </a:pathLst>
            </a:custGeom>
            <a:grpFill/>
            <a:ln w="27803"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43FA2C0-86C8-BE4F-8E77-A242307ADF14}"/>
                </a:ext>
              </a:extLst>
            </p:cNvPr>
            <p:cNvSpPr/>
            <p:nvPr/>
          </p:nvSpPr>
          <p:spPr>
            <a:xfrm>
              <a:off x="10129901" y="10599181"/>
              <a:ext cx="328350" cy="86557"/>
            </a:xfrm>
            <a:custGeom>
              <a:avLst/>
              <a:gdLst>
                <a:gd name="connsiteX0" fmla="*/ 328350 w 328350"/>
                <a:gd name="connsiteY0" fmla="*/ 86557 h 86557"/>
                <a:gd name="connsiteX1" fmla="*/ 0 w 328350"/>
                <a:gd name="connsiteY1" fmla="*/ 86557 h 86557"/>
                <a:gd name="connsiteX2" fmla="*/ 0 w 328350"/>
                <a:gd name="connsiteY2" fmla="*/ 0 h 86557"/>
                <a:gd name="connsiteX3" fmla="*/ 328350 w 328350"/>
                <a:gd name="connsiteY3" fmla="*/ 0 h 86557"/>
                <a:gd name="connsiteX4" fmla="*/ 328350 w 328350"/>
                <a:gd name="connsiteY4" fmla="*/ 86557 h 8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50" h="86557">
                  <a:moveTo>
                    <a:pt x="328350" y="86557"/>
                  </a:moveTo>
                  <a:lnTo>
                    <a:pt x="0" y="86557"/>
                  </a:lnTo>
                  <a:lnTo>
                    <a:pt x="0" y="0"/>
                  </a:lnTo>
                  <a:lnTo>
                    <a:pt x="328350" y="0"/>
                  </a:lnTo>
                  <a:lnTo>
                    <a:pt x="328350" y="86557"/>
                  </a:lnTo>
                </a:path>
              </a:pathLst>
            </a:custGeom>
            <a:grpFill/>
            <a:ln w="27803" cap="flat">
              <a:noFill/>
              <a:prstDash val="solid"/>
              <a:miter/>
            </a:ln>
          </p:spPr>
          <p:txBody>
            <a:bodyPr rtlCol="0" anchor="ctr"/>
            <a:lstStyle/>
            <a:p>
              <a:endParaRPr lang="en-US"/>
            </a:p>
          </p:txBody>
        </p:sp>
      </p:grpSp>
      <p:grpSp>
        <p:nvGrpSpPr>
          <p:cNvPr id="139" name="Picture 30">
            <a:extLst>
              <a:ext uri="{FF2B5EF4-FFF2-40B4-BE49-F238E27FC236}">
                <a16:creationId xmlns:a16="http://schemas.microsoft.com/office/drawing/2014/main" id="{D1A6EF87-0D06-6440-ADDF-53B71E4DE12D}"/>
              </a:ext>
            </a:extLst>
          </p:cNvPr>
          <p:cNvGrpSpPr/>
          <p:nvPr/>
        </p:nvGrpSpPr>
        <p:grpSpPr>
          <a:xfrm>
            <a:off x="16764000" y="8801100"/>
            <a:ext cx="1203169" cy="1201195"/>
            <a:chOff x="14530911" y="8725541"/>
            <a:chExt cx="1203169" cy="1201195"/>
          </a:xfrm>
        </p:grpSpPr>
        <p:sp>
          <p:nvSpPr>
            <p:cNvPr id="140" name="Freeform 139">
              <a:extLst>
                <a:ext uri="{FF2B5EF4-FFF2-40B4-BE49-F238E27FC236}">
                  <a16:creationId xmlns:a16="http://schemas.microsoft.com/office/drawing/2014/main" id="{DFCBE7A3-4FF1-3344-97CB-60917CB730A1}"/>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33777EA9-F8B6-0F49-9FE6-F98D3E06B6E4}"/>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AF920F11-C9B1-3548-9D1F-1AF03331B14B}"/>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810D0840-78C8-C742-A5FB-19FF9D3FD87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813066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Methodology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1366208391"/>
              </p:ext>
            </p:extLst>
          </p:nvPr>
        </p:nvGraphicFramePr>
        <p:xfrm>
          <a:off x="8382000" y="947381"/>
          <a:ext cx="7658100" cy="8490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5662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2891638"/>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images of plutonic rocks were provided by the Department of Earth and Biological Sciences at Loma Linda University. We used pictures from plutonic rocks that were classified by using petrography and chemistry data.</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3" name="Table 3">
            <a:extLst>
              <a:ext uri="{FF2B5EF4-FFF2-40B4-BE49-F238E27FC236}">
                <a16:creationId xmlns:a16="http://schemas.microsoft.com/office/drawing/2014/main" id="{E94F40AF-587A-9D4A-943D-707DBB20C2F3}"/>
              </a:ext>
            </a:extLst>
          </p:cNvPr>
          <p:cNvGraphicFramePr>
            <a:graphicFrameLocks noGrp="1"/>
          </p:cNvGraphicFramePr>
          <p:nvPr>
            <p:extLst>
              <p:ext uri="{D42A27DB-BD31-4B8C-83A1-F6EECF244321}">
                <p14:modId xmlns:p14="http://schemas.microsoft.com/office/powerpoint/2010/main" val="3427061455"/>
              </p:ext>
            </p:extLst>
          </p:nvPr>
        </p:nvGraphicFramePr>
        <p:xfrm>
          <a:off x="5605272" y="5973088"/>
          <a:ext cx="7077456" cy="2828700"/>
        </p:xfrm>
        <a:graphic>
          <a:graphicData uri="http://schemas.openxmlformats.org/drawingml/2006/table">
            <a:tbl>
              <a:tblPr firstRow="1" bandRow="1">
                <a:tableStyleId>{5C22544A-7EE6-4342-B048-85BDC9FD1C3A}</a:tableStyleId>
              </a:tblPr>
              <a:tblGrid>
                <a:gridCol w="3538728">
                  <a:extLst>
                    <a:ext uri="{9D8B030D-6E8A-4147-A177-3AD203B41FA5}">
                      <a16:colId xmlns:a16="http://schemas.microsoft.com/office/drawing/2014/main" val="2628080665"/>
                    </a:ext>
                  </a:extLst>
                </a:gridCol>
                <a:gridCol w="3538728">
                  <a:extLst>
                    <a:ext uri="{9D8B030D-6E8A-4147-A177-3AD203B41FA5}">
                      <a16:colId xmlns:a16="http://schemas.microsoft.com/office/drawing/2014/main" val="4064494032"/>
                    </a:ext>
                  </a:extLst>
                </a:gridCol>
              </a:tblGrid>
              <a:tr h="474300">
                <a:tc>
                  <a:txBody>
                    <a:bodyPr/>
                    <a:lstStyle/>
                    <a:p>
                      <a:pPr algn="ctr"/>
                      <a:r>
                        <a:rPr lang="en-US" sz="2400" dirty="0">
                          <a:latin typeface="Montserrat" pitchFamily="2" charset="77"/>
                        </a:rPr>
                        <a:t>Class</a:t>
                      </a:r>
                    </a:p>
                  </a:txBody>
                  <a:tcPr>
                    <a:solidFill>
                      <a:srgbClr val="EA4759"/>
                    </a:solidFill>
                  </a:tcPr>
                </a:tc>
                <a:tc>
                  <a:txBody>
                    <a:bodyPr/>
                    <a:lstStyle/>
                    <a:p>
                      <a:pPr algn="ctr"/>
                      <a:r>
                        <a:rPr lang="en-US" sz="2400" dirty="0">
                          <a:latin typeface="Montserrat" pitchFamily="2" charset="77"/>
                        </a:rPr>
                        <a:t>Number of images</a:t>
                      </a:r>
                    </a:p>
                  </a:txBody>
                  <a:tcPr>
                    <a:solidFill>
                      <a:srgbClr val="EA4759"/>
                    </a:solidFill>
                  </a:tcPr>
                </a:tc>
                <a:extLst>
                  <a:ext uri="{0D108BD9-81ED-4DB2-BD59-A6C34878D82A}">
                    <a16:rowId xmlns:a16="http://schemas.microsoft.com/office/drawing/2014/main" val="1413122452"/>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Diorite</a:t>
                      </a:r>
                    </a:p>
                  </a:txBody>
                  <a:tcPr>
                    <a:solidFill>
                      <a:srgbClr val="FAE3E7"/>
                    </a:solidFill>
                  </a:tcPr>
                </a:tc>
                <a:tc>
                  <a:txBody>
                    <a:bodyPr/>
                    <a:lstStyle/>
                    <a:p>
                      <a:pPr algn="ctr"/>
                      <a:r>
                        <a:rPr lang="en-US" sz="2400" dirty="0">
                          <a:latin typeface="Montserrat" pitchFamily="2" charset="77"/>
                        </a:rPr>
                        <a:t>78</a:t>
                      </a:r>
                    </a:p>
                  </a:txBody>
                  <a:tcPr>
                    <a:solidFill>
                      <a:srgbClr val="FAE3E7"/>
                    </a:solidFill>
                  </a:tcPr>
                </a:tc>
                <a:extLst>
                  <a:ext uri="{0D108BD9-81ED-4DB2-BD59-A6C34878D82A}">
                    <a16:rowId xmlns:a16="http://schemas.microsoft.com/office/drawing/2014/main" val="4066769957"/>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Gabbro</a:t>
                      </a:r>
                    </a:p>
                  </a:txBody>
                  <a:tcPr>
                    <a:solidFill>
                      <a:srgbClr val="FDF2F5"/>
                    </a:solidFill>
                  </a:tcPr>
                </a:tc>
                <a:tc>
                  <a:txBody>
                    <a:bodyPr/>
                    <a:lstStyle/>
                    <a:p>
                      <a:pPr algn="ctr"/>
                      <a:r>
                        <a:rPr lang="en-US" sz="2400" dirty="0">
                          <a:latin typeface="Montserrat" pitchFamily="2" charset="77"/>
                        </a:rPr>
                        <a:t>65</a:t>
                      </a:r>
                    </a:p>
                  </a:txBody>
                  <a:tcPr>
                    <a:solidFill>
                      <a:srgbClr val="FDF2F5"/>
                    </a:solidFill>
                  </a:tcPr>
                </a:tc>
                <a:extLst>
                  <a:ext uri="{0D108BD9-81ED-4DB2-BD59-A6C34878D82A}">
                    <a16:rowId xmlns:a16="http://schemas.microsoft.com/office/drawing/2014/main" val="4180875973"/>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Granite</a:t>
                      </a:r>
                    </a:p>
                  </a:txBody>
                  <a:tcPr>
                    <a:solidFill>
                      <a:srgbClr val="FAE3E7"/>
                    </a:solidFill>
                  </a:tcPr>
                </a:tc>
                <a:tc>
                  <a:txBody>
                    <a:bodyPr/>
                    <a:lstStyle/>
                    <a:p>
                      <a:pPr algn="ctr"/>
                      <a:r>
                        <a:rPr lang="en-US" sz="2400" dirty="0">
                          <a:latin typeface="Montserrat" pitchFamily="2" charset="77"/>
                        </a:rPr>
                        <a:t>70</a:t>
                      </a:r>
                    </a:p>
                  </a:txBody>
                  <a:tcPr>
                    <a:solidFill>
                      <a:srgbClr val="FAE3E7"/>
                    </a:solidFill>
                  </a:tcPr>
                </a:tc>
                <a:extLst>
                  <a:ext uri="{0D108BD9-81ED-4DB2-BD59-A6C34878D82A}">
                    <a16:rowId xmlns:a16="http://schemas.microsoft.com/office/drawing/2014/main" val="639567445"/>
                  </a:ext>
                </a:extLst>
              </a:tr>
              <a:tr h="474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ontserrat" pitchFamily="2" charset="77"/>
                        </a:rPr>
                        <a:t>Granodiorite</a:t>
                      </a:r>
                    </a:p>
                  </a:txBody>
                  <a:tcPr>
                    <a:solidFill>
                      <a:srgbClr val="FDF2F5"/>
                    </a:solidFill>
                  </a:tcPr>
                </a:tc>
                <a:tc>
                  <a:txBody>
                    <a:bodyPr/>
                    <a:lstStyle/>
                    <a:p>
                      <a:pPr algn="ctr"/>
                      <a:r>
                        <a:rPr lang="en-US" sz="2400" dirty="0">
                          <a:latin typeface="Montserrat" pitchFamily="2" charset="77"/>
                        </a:rPr>
                        <a:t>70</a:t>
                      </a:r>
                    </a:p>
                  </a:txBody>
                  <a:tcPr>
                    <a:solidFill>
                      <a:srgbClr val="FDF2F5"/>
                    </a:solidFill>
                  </a:tcPr>
                </a:tc>
                <a:extLst>
                  <a:ext uri="{0D108BD9-81ED-4DB2-BD59-A6C34878D82A}">
                    <a16:rowId xmlns:a16="http://schemas.microsoft.com/office/drawing/2014/main" val="2126203971"/>
                  </a:ext>
                </a:extLst>
              </a:tr>
              <a:tr h="219300">
                <a:tc>
                  <a:txBody>
                    <a:bodyPr/>
                    <a:lstStyle/>
                    <a:p>
                      <a:pPr algn="ctr"/>
                      <a:r>
                        <a:rPr lang="en-US" sz="2400" b="1" dirty="0">
                          <a:latin typeface="Montserrat" pitchFamily="2" charset="77"/>
                        </a:rPr>
                        <a:t>Total</a:t>
                      </a:r>
                    </a:p>
                  </a:txBody>
                  <a:tcPr>
                    <a:solidFill>
                      <a:srgbClr val="FAE3E7"/>
                    </a:solidFill>
                  </a:tcPr>
                </a:tc>
                <a:tc>
                  <a:txBody>
                    <a:bodyPr/>
                    <a:lstStyle/>
                    <a:p>
                      <a:pPr algn="ctr"/>
                      <a:r>
                        <a:rPr lang="en-US" sz="2400" b="1" dirty="0">
                          <a:latin typeface="Montserrat" pitchFamily="2" charset="77"/>
                        </a:rPr>
                        <a:t>283</a:t>
                      </a:r>
                    </a:p>
                  </a:txBody>
                  <a:tcPr>
                    <a:solidFill>
                      <a:srgbClr val="FAE3E7"/>
                    </a:solidFill>
                  </a:tcPr>
                </a:tc>
                <a:extLst>
                  <a:ext uri="{0D108BD9-81ED-4DB2-BD59-A6C34878D82A}">
                    <a16:rowId xmlns:a16="http://schemas.microsoft.com/office/drawing/2014/main" val="2564725394"/>
                  </a:ext>
                </a:extLst>
              </a:tr>
            </a:tbl>
          </a:graphicData>
        </a:graphic>
      </p:graphicFrame>
      <p:sp>
        <p:nvSpPr>
          <p:cNvPr id="17" name="Rounded Rectangle 16">
            <a:extLst>
              <a:ext uri="{FF2B5EF4-FFF2-40B4-BE49-F238E27FC236}">
                <a16:creationId xmlns:a16="http://schemas.microsoft.com/office/drawing/2014/main" id="{1D3ECFFC-7838-BD4B-BA74-6BABE877E86D}"/>
              </a:ext>
            </a:extLst>
          </p:cNvPr>
          <p:cNvSpPr/>
          <p:nvPr/>
        </p:nvSpPr>
        <p:spPr>
          <a:xfrm>
            <a:off x="10591800"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Images with solid fill">
            <a:extLst>
              <a:ext uri="{FF2B5EF4-FFF2-40B4-BE49-F238E27FC236}">
                <a16:creationId xmlns:a16="http://schemas.microsoft.com/office/drawing/2014/main" id="{FE875969-76F7-E446-B749-C52273ED5B83}"/>
              </a:ext>
            </a:extLst>
          </p:cNvPr>
          <p:cNvSpPr/>
          <p:nvPr/>
        </p:nvSpPr>
        <p:spPr>
          <a:xfrm>
            <a:off x="10804048"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45294"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Montserrat" pitchFamily="2" charset="77"/>
                </a:rPr>
                <a:t>1. Getting the images of the plutonic rocks</a:t>
              </a:r>
            </a:p>
          </p:txBody>
        </p:sp>
      </p:grpSp>
    </p:spTree>
    <p:extLst>
      <p:ext uri="{BB962C8B-B14F-4D97-AF65-F5344CB8AC3E}">
        <p14:creationId xmlns:p14="http://schemas.microsoft.com/office/powerpoint/2010/main" val="189417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3124200" y="3393023"/>
            <a:ext cx="12039600" cy="5057347"/>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In this step, the images were processed in order to obtain the color values of the image pixels in RGB and CIELAB color spaces.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First, all the files in the subfolders were processed in RGB format and labeled according to their container subfolder.</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Afterwards, the RGB values of the image pixels were converted to CIELAB values.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Databas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marL="0" lvl="0" indent="0" algn="ctr" defTabSz="1066800">
                <a:lnSpc>
                  <a:spcPct val="100000"/>
                </a:lnSpc>
                <a:spcBef>
                  <a:spcPct val="0"/>
                </a:spcBef>
                <a:spcAft>
                  <a:spcPct val="35000"/>
                </a:spcAft>
                <a:buNone/>
              </a:pPr>
              <a:r>
                <a:rPr lang="en-US" sz="2400" dirty="0">
                  <a:latin typeface="Montserrat" pitchFamily="2" charset="77"/>
                </a:rPr>
                <a:t>2. Preparing data</a:t>
              </a:r>
              <a:endParaRPr lang="en-US" sz="2400" kern="1200" dirty="0">
                <a:latin typeface="Montserrat" pitchFamily="2" charset="77"/>
              </a:endParaRPr>
            </a:p>
          </p:txBody>
        </p:sp>
      </p:grpSp>
    </p:spTree>
    <p:extLst>
      <p:ext uri="{BB962C8B-B14F-4D97-AF65-F5344CB8AC3E}">
        <p14:creationId xmlns:p14="http://schemas.microsoft.com/office/powerpoint/2010/main" val="318930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9140117" y="3663379"/>
            <a:ext cx="8004883" cy="4057073"/>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Elbow method was used to calculate the optimal </a:t>
            </a:r>
            <a:r>
              <a:rPr lang="en-US" sz="2800" i="1" spc="335" dirty="0">
                <a:solidFill>
                  <a:srgbClr val="1D242C"/>
                </a:solidFill>
                <a:latin typeface="Montserrat Light"/>
              </a:rPr>
              <a:t>k</a:t>
            </a:r>
            <a:r>
              <a:rPr lang="en-US" sz="2800" spc="335" dirty="0">
                <a:solidFill>
                  <a:srgbClr val="1D242C"/>
                </a:solidFill>
                <a:latin typeface="Montserrat Light"/>
              </a:rPr>
              <a:t> number of clusters to use by K-means.</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The number at the elbow in the plot indicates the best </a:t>
            </a:r>
            <a:r>
              <a:rPr lang="en-US" sz="2800" i="1" spc="335" dirty="0">
                <a:solidFill>
                  <a:srgbClr val="1D242C"/>
                </a:solidFill>
                <a:latin typeface="Montserrat Light"/>
              </a:rPr>
              <a:t>k</a:t>
            </a:r>
            <a:r>
              <a:rPr lang="en-US" sz="2800" spc="335" dirty="0">
                <a:solidFill>
                  <a:srgbClr val="1D242C"/>
                </a:solidFill>
                <a:latin typeface="Montserrat Light"/>
              </a:rPr>
              <a:t> number of clusters, which is 4 for this experiment.</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catterplot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3. Determining the best number of color clusters</a:t>
              </a:r>
            </a:p>
          </p:txBody>
        </p:sp>
      </p:grpSp>
      <p:pic>
        <p:nvPicPr>
          <p:cNvPr id="4" name="Picture 3" descr="Shape&#10;&#10;Description automatically generated">
            <a:extLst>
              <a:ext uri="{FF2B5EF4-FFF2-40B4-BE49-F238E27FC236}">
                <a16:creationId xmlns:a16="http://schemas.microsoft.com/office/drawing/2014/main" id="{49440763-51BD-D841-913F-09C073A09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223" y="2499580"/>
            <a:ext cx="7631007" cy="5287839"/>
          </a:xfrm>
          <a:prstGeom prst="rect">
            <a:avLst/>
          </a:prstGeom>
        </p:spPr>
      </p:pic>
      <p:sp>
        <p:nvSpPr>
          <p:cNvPr id="21" name="TextBox 8">
            <a:extLst>
              <a:ext uri="{FF2B5EF4-FFF2-40B4-BE49-F238E27FC236}">
                <a16:creationId xmlns:a16="http://schemas.microsoft.com/office/drawing/2014/main" id="{6957AE2E-E66E-7B49-A635-5566D384F19F}"/>
              </a:ext>
            </a:extLst>
          </p:cNvPr>
          <p:cNvSpPr txBox="1"/>
          <p:nvPr/>
        </p:nvSpPr>
        <p:spPr>
          <a:xfrm>
            <a:off x="1758142" y="8150676"/>
            <a:ext cx="6617660" cy="738664"/>
          </a:xfrm>
          <a:prstGeom prst="rect">
            <a:avLst/>
          </a:prstGeom>
        </p:spPr>
        <p:txBody>
          <a:bodyPr wrap="square" lIns="0" tIns="0" rIns="0" bIns="0" rtlCol="0" anchor="t">
            <a:spAutoFit/>
          </a:bodyPr>
          <a:lstStyle/>
          <a:p>
            <a:pPr algn="ctr"/>
            <a:r>
              <a:rPr lang="en-US" sz="2400" b="1" spc="300" dirty="0">
                <a:solidFill>
                  <a:srgbClr val="1D242C"/>
                </a:solidFill>
                <a:latin typeface="Montserrat" pitchFamily="2" charset="77"/>
                <a:cs typeface="Arial" panose="020B0604020202020204" pitchFamily="34" charset="0"/>
              </a:rPr>
              <a:t>Figure 2.</a:t>
            </a:r>
            <a:r>
              <a:rPr lang="en-US" sz="2400" spc="300" dirty="0">
                <a:solidFill>
                  <a:srgbClr val="1D242C"/>
                </a:solidFill>
                <a:latin typeface="Montserrat" pitchFamily="2" charset="77"/>
                <a:cs typeface="Arial" panose="020B0604020202020204" pitchFamily="34" charset="0"/>
              </a:rPr>
              <a:t> The Elbow method returned the optimal </a:t>
            </a:r>
          </a:p>
        </p:txBody>
      </p:sp>
    </p:spTree>
    <p:extLst>
      <p:ext uri="{BB962C8B-B14F-4D97-AF65-F5344CB8AC3E}">
        <p14:creationId xmlns:p14="http://schemas.microsoft.com/office/powerpoint/2010/main" val="3478391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8899686" y="2476500"/>
            <a:ext cx="8004883" cy="1556388"/>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K-means algorithm was used to extract the dominant colors from the images.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Palett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4. Color extraction</a:t>
              </a:r>
            </a:p>
          </p:txBody>
        </p:sp>
      </p:grpSp>
      <p:pic>
        <p:nvPicPr>
          <p:cNvPr id="2" name="Picture 1">
            <a:extLst>
              <a:ext uri="{FF2B5EF4-FFF2-40B4-BE49-F238E27FC236}">
                <a16:creationId xmlns:a16="http://schemas.microsoft.com/office/drawing/2014/main" id="{9A14F978-88FC-504B-87B3-5CCB148FDDA1}"/>
              </a:ext>
            </a:extLst>
          </p:cNvPr>
          <p:cNvPicPr>
            <a:picLocks noChangeAspect="1"/>
          </p:cNvPicPr>
          <p:nvPr/>
        </p:nvPicPr>
        <p:blipFill>
          <a:blip r:embed="rId5"/>
          <a:stretch>
            <a:fillRect/>
          </a:stretch>
        </p:blipFill>
        <p:spPr>
          <a:xfrm>
            <a:off x="9244527" y="4381500"/>
            <a:ext cx="7315200" cy="4953000"/>
          </a:xfrm>
          <a:prstGeom prst="rect">
            <a:avLst/>
          </a:prstGeom>
        </p:spPr>
      </p:pic>
      <p:pic>
        <p:nvPicPr>
          <p:cNvPr id="7" name="Picture 6">
            <a:extLst>
              <a:ext uri="{FF2B5EF4-FFF2-40B4-BE49-F238E27FC236}">
                <a16:creationId xmlns:a16="http://schemas.microsoft.com/office/drawing/2014/main" id="{D2D16F09-C362-104C-9C49-BECC2EF52A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8446" y="1028700"/>
            <a:ext cx="5515278" cy="8569193"/>
          </a:xfrm>
          <a:prstGeom prst="rect">
            <a:avLst/>
          </a:prstGeom>
        </p:spPr>
      </p:pic>
      <p:sp>
        <p:nvSpPr>
          <p:cNvPr id="29" name="TextBox 8">
            <a:extLst>
              <a:ext uri="{FF2B5EF4-FFF2-40B4-BE49-F238E27FC236}">
                <a16:creationId xmlns:a16="http://schemas.microsoft.com/office/drawing/2014/main" id="{8FF5172D-57E4-474D-B9DC-9F75434C935E}"/>
              </a:ext>
            </a:extLst>
          </p:cNvPr>
          <p:cNvSpPr txBox="1"/>
          <p:nvPr/>
        </p:nvSpPr>
        <p:spPr>
          <a:xfrm>
            <a:off x="1066800" y="9687249"/>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Figure 3.</a:t>
            </a:r>
            <a:r>
              <a:rPr lang="en-US" sz="1400" spc="300" dirty="0">
                <a:solidFill>
                  <a:srgbClr val="1D242C"/>
                </a:solidFill>
                <a:latin typeface="Montserrat" pitchFamily="2" charset="77"/>
                <a:cs typeface="Arial" panose="020B0604020202020204" pitchFamily="34" charset="0"/>
              </a:rPr>
              <a:t> Sample rocks with their dominant colors in percentage order and their average color</a:t>
            </a:r>
          </a:p>
        </p:txBody>
      </p:sp>
      <p:sp>
        <p:nvSpPr>
          <p:cNvPr id="30" name="TextBox 8">
            <a:extLst>
              <a:ext uri="{FF2B5EF4-FFF2-40B4-BE49-F238E27FC236}">
                <a16:creationId xmlns:a16="http://schemas.microsoft.com/office/drawing/2014/main" id="{1244189C-9520-3D4E-8169-6A69CFD536B9}"/>
              </a:ext>
            </a:extLst>
          </p:cNvPr>
          <p:cNvSpPr txBox="1"/>
          <p:nvPr/>
        </p:nvSpPr>
        <p:spPr>
          <a:xfrm>
            <a:off x="9402842" y="9437013"/>
            <a:ext cx="6998569" cy="430887"/>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1.</a:t>
            </a:r>
            <a:r>
              <a:rPr lang="en-US" sz="1400" spc="300" dirty="0">
                <a:solidFill>
                  <a:srgbClr val="1D242C"/>
                </a:solidFill>
                <a:latin typeface="Montserrat" pitchFamily="2" charset="77"/>
                <a:cs typeface="Arial" panose="020B0604020202020204" pitchFamily="34" charset="0"/>
              </a:rPr>
              <a:t> Function to extract the dominant colors from a single image</a:t>
            </a:r>
          </a:p>
        </p:txBody>
      </p:sp>
    </p:spTree>
    <p:extLst>
      <p:ext uri="{BB962C8B-B14F-4D97-AF65-F5344CB8AC3E}">
        <p14:creationId xmlns:p14="http://schemas.microsoft.com/office/powerpoint/2010/main" val="6722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3510036"/>
            <a:ext cx="12801600" cy="5057347"/>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First, we divided the dominant color data into a training set of 80% and a test set of 20%.</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Second, we normalized the train and test data for data cleaning and better performance in model training.</a:t>
            </a:r>
          </a:p>
          <a:p>
            <a:pPr algn="ctr">
              <a:lnSpc>
                <a:spcPts val="3919"/>
              </a:lnSpc>
            </a:pPr>
            <a:endParaRPr lang="en-US" sz="2800" spc="335" dirty="0">
              <a:solidFill>
                <a:srgbClr val="1D242C"/>
              </a:solidFill>
              <a:latin typeface="Montserrat Light"/>
            </a:endParaRPr>
          </a:p>
          <a:p>
            <a:pPr algn="ctr">
              <a:lnSpc>
                <a:spcPts val="3919"/>
              </a:lnSpc>
            </a:pPr>
            <a:r>
              <a:rPr lang="en-US" sz="2800" spc="335" dirty="0">
                <a:solidFill>
                  <a:srgbClr val="1D242C"/>
                </a:solidFill>
                <a:latin typeface="Montserrat Light"/>
              </a:rPr>
              <a:t>Finally, we encoded the rock class labels transforming the labels into values from 0 to 3, representing the four rock classes of plutonic rocks: gabbro, diorite, granodiorite, and granite, respectively.</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Label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5. Data normalization and label encoding</a:t>
              </a:r>
            </a:p>
          </p:txBody>
        </p:sp>
      </p:grpSp>
    </p:spTree>
    <p:extLst>
      <p:ext uri="{BB962C8B-B14F-4D97-AF65-F5344CB8AC3E}">
        <p14:creationId xmlns:p14="http://schemas.microsoft.com/office/powerpoint/2010/main" val="133088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765883" y="1638300"/>
            <a:ext cx="7505701" cy="2056525"/>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Five machine learning models were trained using the RGB data and afterwards the CIELAB data: CNN, DT, KNN, LR, and SVM.</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Remote learning scienc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6. Training the different algorithms with the extracted dominant colors</a:t>
              </a:r>
            </a:p>
          </p:txBody>
        </p:sp>
      </p:grpSp>
      <p:pic>
        <p:nvPicPr>
          <p:cNvPr id="2" name="Picture 1">
            <a:extLst>
              <a:ext uri="{FF2B5EF4-FFF2-40B4-BE49-F238E27FC236}">
                <a16:creationId xmlns:a16="http://schemas.microsoft.com/office/drawing/2014/main" id="{0DFC1189-FE19-DE4D-99EE-151EA711AF4A}"/>
              </a:ext>
            </a:extLst>
          </p:cNvPr>
          <p:cNvPicPr>
            <a:picLocks noChangeAspect="1"/>
          </p:cNvPicPr>
          <p:nvPr/>
        </p:nvPicPr>
        <p:blipFill>
          <a:blip r:embed="rId5"/>
          <a:stretch>
            <a:fillRect/>
          </a:stretch>
        </p:blipFill>
        <p:spPr>
          <a:xfrm>
            <a:off x="487281" y="4152900"/>
            <a:ext cx="8656719" cy="1267224"/>
          </a:xfrm>
          <a:prstGeom prst="rect">
            <a:avLst/>
          </a:prstGeom>
        </p:spPr>
      </p:pic>
      <p:pic>
        <p:nvPicPr>
          <p:cNvPr id="3" name="Picture 2">
            <a:extLst>
              <a:ext uri="{FF2B5EF4-FFF2-40B4-BE49-F238E27FC236}">
                <a16:creationId xmlns:a16="http://schemas.microsoft.com/office/drawing/2014/main" id="{CA3E3913-C499-DF4F-92BC-A8DE6B7AD479}"/>
              </a:ext>
            </a:extLst>
          </p:cNvPr>
          <p:cNvPicPr>
            <a:picLocks noChangeAspect="1"/>
          </p:cNvPicPr>
          <p:nvPr/>
        </p:nvPicPr>
        <p:blipFill>
          <a:blip r:embed="rId6"/>
          <a:stretch>
            <a:fillRect/>
          </a:stretch>
        </p:blipFill>
        <p:spPr>
          <a:xfrm>
            <a:off x="487281" y="5527125"/>
            <a:ext cx="8656719" cy="1225380"/>
          </a:xfrm>
          <a:prstGeom prst="rect">
            <a:avLst/>
          </a:prstGeom>
        </p:spPr>
      </p:pic>
      <p:pic>
        <p:nvPicPr>
          <p:cNvPr id="4" name="Picture 3">
            <a:extLst>
              <a:ext uri="{FF2B5EF4-FFF2-40B4-BE49-F238E27FC236}">
                <a16:creationId xmlns:a16="http://schemas.microsoft.com/office/drawing/2014/main" id="{607FD822-ECE3-E447-835D-137EA84C1BB7}"/>
              </a:ext>
            </a:extLst>
          </p:cNvPr>
          <p:cNvPicPr>
            <a:picLocks noChangeAspect="1"/>
          </p:cNvPicPr>
          <p:nvPr/>
        </p:nvPicPr>
        <p:blipFill>
          <a:blip r:embed="rId7"/>
          <a:stretch>
            <a:fillRect/>
          </a:stretch>
        </p:blipFill>
        <p:spPr>
          <a:xfrm>
            <a:off x="537457" y="6817872"/>
            <a:ext cx="8606543" cy="1201281"/>
          </a:xfrm>
          <a:prstGeom prst="rect">
            <a:avLst/>
          </a:prstGeom>
        </p:spPr>
      </p:pic>
      <p:pic>
        <p:nvPicPr>
          <p:cNvPr id="5" name="Picture 4">
            <a:extLst>
              <a:ext uri="{FF2B5EF4-FFF2-40B4-BE49-F238E27FC236}">
                <a16:creationId xmlns:a16="http://schemas.microsoft.com/office/drawing/2014/main" id="{57F825F3-DED2-9F44-8F28-0AF046EB5914}"/>
              </a:ext>
            </a:extLst>
          </p:cNvPr>
          <p:cNvPicPr>
            <a:picLocks noChangeAspect="1"/>
          </p:cNvPicPr>
          <p:nvPr/>
        </p:nvPicPr>
        <p:blipFill>
          <a:blip r:embed="rId8"/>
          <a:stretch>
            <a:fillRect/>
          </a:stretch>
        </p:blipFill>
        <p:spPr>
          <a:xfrm>
            <a:off x="477779" y="8146719"/>
            <a:ext cx="8666221" cy="1219570"/>
          </a:xfrm>
          <a:prstGeom prst="rect">
            <a:avLst/>
          </a:prstGeom>
        </p:spPr>
      </p:pic>
      <p:pic>
        <p:nvPicPr>
          <p:cNvPr id="7" name="Picture 6">
            <a:extLst>
              <a:ext uri="{FF2B5EF4-FFF2-40B4-BE49-F238E27FC236}">
                <a16:creationId xmlns:a16="http://schemas.microsoft.com/office/drawing/2014/main" id="{87065A88-247C-BF46-8E0F-56883CE4D553}"/>
              </a:ext>
            </a:extLst>
          </p:cNvPr>
          <p:cNvPicPr>
            <a:picLocks noChangeAspect="1"/>
          </p:cNvPicPr>
          <p:nvPr/>
        </p:nvPicPr>
        <p:blipFill>
          <a:blip r:embed="rId9"/>
          <a:stretch>
            <a:fillRect/>
          </a:stretch>
        </p:blipFill>
        <p:spPr>
          <a:xfrm>
            <a:off x="9647319" y="2846222"/>
            <a:ext cx="8137020" cy="6066704"/>
          </a:xfrm>
          <a:prstGeom prst="rect">
            <a:avLst/>
          </a:prstGeom>
        </p:spPr>
      </p:pic>
      <p:sp>
        <p:nvSpPr>
          <p:cNvPr id="30" name="TextBox 8">
            <a:extLst>
              <a:ext uri="{FF2B5EF4-FFF2-40B4-BE49-F238E27FC236}">
                <a16:creationId xmlns:a16="http://schemas.microsoft.com/office/drawing/2014/main" id="{447FBC41-3F3E-0B44-BC71-500BE11EF44E}"/>
              </a:ext>
            </a:extLst>
          </p:cNvPr>
          <p:cNvSpPr txBox="1"/>
          <p:nvPr/>
        </p:nvSpPr>
        <p:spPr>
          <a:xfrm>
            <a:off x="487280" y="9472336"/>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Listings 3-6.</a:t>
            </a:r>
            <a:r>
              <a:rPr lang="en-US" sz="1400" spc="300" dirty="0">
                <a:solidFill>
                  <a:srgbClr val="1D242C"/>
                </a:solidFill>
                <a:latin typeface="Montserrat" pitchFamily="2" charset="77"/>
                <a:cs typeface="Arial" panose="020B0604020202020204" pitchFamily="34" charset="0"/>
              </a:rPr>
              <a:t> Configuration and training of DT, KNN, LR, and SVM</a:t>
            </a:r>
          </a:p>
        </p:txBody>
      </p:sp>
      <p:sp>
        <p:nvSpPr>
          <p:cNvPr id="31" name="TextBox 8">
            <a:extLst>
              <a:ext uri="{FF2B5EF4-FFF2-40B4-BE49-F238E27FC236}">
                <a16:creationId xmlns:a16="http://schemas.microsoft.com/office/drawing/2014/main" id="{A3FA7B25-3FE4-C043-A218-328871096CA1}"/>
              </a:ext>
            </a:extLst>
          </p:cNvPr>
          <p:cNvSpPr txBox="1"/>
          <p:nvPr/>
        </p:nvSpPr>
        <p:spPr>
          <a:xfrm>
            <a:off x="9448800" y="9050249"/>
            <a:ext cx="8656719" cy="215444"/>
          </a:xfrm>
          <a:prstGeom prst="rect">
            <a:avLst/>
          </a:prstGeom>
        </p:spPr>
        <p:txBody>
          <a:bodyPr wrap="square" lIns="0" tIns="0" rIns="0" bIns="0" rtlCol="0" anchor="t">
            <a:spAutoFit/>
          </a:bodyPr>
          <a:lstStyle/>
          <a:p>
            <a:pPr algn="ctr"/>
            <a:r>
              <a:rPr lang="en-US" sz="1400" b="1" spc="300" dirty="0">
                <a:solidFill>
                  <a:srgbClr val="1D242C"/>
                </a:solidFill>
                <a:latin typeface="Montserrat" pitchFamily="2" charset="77"/>
                <a:cs typeface="Arial" panose="020B0604020202020204" pitchFamily="34" charset="0"/>
              </a:rPr>
              <a:t>Listing 7.</a:t>
            </a:r>
            <a:r>
              <a:rPr lang="en-US" sz="1400" spc="300" dirty="0">
                <a:solidFill>
                  <a:srgbClr val="1D242C"/>
                </a:solidFill>
                <a:latin typeface="Montserrat" pitchFamily="2" charset="77"/>
                <a:cs typeface="Arial" panose="020B0604020202020204" pitchFamily="34" charset="0"/>
              </a:rPr>
              <a:t> Configuration and training of CNN</a:t>
            </a:r>
          </a:p>
        </p:txBody>
      </p:sp>
    </p:spTree>
    <p:extLst>
      <p:ext uri="{BB962C8B-B14F-4D97-AF65-F5344CB8AC3E}">
        <p14:creationId xmlns:p14="http://schemas.microsoft.com/office/powerpoint/2010/main" val="377221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895902" y="8801099"/>
            <a:ext cx="1134697" cy="1134697"/>
            <a:chOff x="0" y="0"/>
            <a:chExt cx="6350000" cy="6350000"/>
          </a:xfrm>
          <a:solidFill>
            <a:schemeClr val="accent4">
              <a:alpha val="75686"/>
            </a:schemeClr>
          </a:solidFill>
        </p:grpSpPr>
        <p:sp>
          <p:nvSpPr>
            <p:cNvPr id="3" name="Freeform 3"/>
            <p:cNvSpPr/>
            <p:nvPr/>
          </p:nvSpPr>
          <p:spPr>
            <a:xfrm>
              <a:off x="14167" y="0"/>
              <a:ext cx="6321665" cy="6350000"/>
            </a:xfrm>
            <a:prstGeom prst="roundRect">
              <a:avLst/>
            </a:prstGeom>
            <a:grpFill/>
          </p:spPr>
        </p:sp>
      </p:grpSp>
      <p:grpSp>
        <p:nvGrpSpPr>
          <p:cNvPr id="4" name="Group 4"/>
          <p:cNvGrpSpPr>
            <a:grpSpLocks noChangeAspect="1"/>
          </p:cNvGrpSpPr>
          <p:nvPr/>
        </p:nvGrpSpPr>
        <p:grpSpPr>
          <a:xfrm rot="5400000">
            <a:off x="16715087" y="8675987"/>
            <a:ext cx="810913" cy="810913"/>
            <a:chOff x="0" y="0"/>
            <a:chExt cx="6350000" cy="6350000"/>
          </a:xfrm>
          <a:solidFill>
            <a:schemeClr val="accent4">
              <a:lumMod val="40000"/>
              <a:lumOff val="60000"/>
            </a:schemeClr>
          </a:solidFill>
        </p:grpSpPr>
        <p:sp>
          <p:nvSpPr>
            <p:cNvPr id="5" name="Freeform 5"/>
            <p:cNvSpPr/>
            <p:nvPr/>
          </p:nvSpPr>
          <p:spPr>
            <a:xfrm>
              <a:off x="14167" y="0"/>
              <a:ext cx="6321665" cy="6350000"/>
            </a:xfrm>
            <a:prstGeom prst="roundRect">
              <a:avLst/>
            </a:prstGeom>
            <a:grpFill/>
          </p:spPr>
        </p:sp>
      </p:grpSp>
      <p:sp>
        <p:nvSpPr>
          <p:cNvPr id="8" name="TextBox 8"/>
          <p:cNvSpPr txBox="1"/>
          <p:nvPr/>
        </p:nvSpPr>
        <p:spPr>
          <a:xfrm>
            <a:off x="4437895" y="1724246"/>
            <a:ext cx="9412209"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TABLE OF CONTENTS</a:t>
            </a:r>
          </a:p>
        </p:txBody>
      </p:sp>
      <p:sp>
        <p:nvSpPr>
          <p:cNvPr id="39" name="Rectangle 38">
            <a:extLst>
              <a:ext uri="{FF2B5EF4-FFF2-40B4-BE49-F238E27FC236}">
                <a16:creationId xmlns:a16="http://schemas.microsoft.com/office/drawing/2014/main" id="{44331103-816D-1A4D-9D58-056828A2203E}"/>
              </a:ext>
            </a:extLst>
          </p:cNvPr>
          <p:cNvSpPr/>
          <p:nvPr/>
        </p:nvSpPr>
        <p:spPr>
          <a:xfrm>
            <a:off x="5508149" y="4025189"/>
            <a:ext cx="9144000" cy="537070"/>
          </a:xfrm>
          <a:prstGeom prst="rect">
            <a:avLst/>
          </a:prstGeom>
        </p:spPr>
        <p:txBody>
          <a:bodyPr wrap="square" anchor="ctr">
            <a:spAutoFit/>
          </a:bodyPr>
          <a:lstStyle/>
          <a:p>
            <a:pPr lvl="0">
              <a:lnSpc>
                <a:spcPts val="3919"/>
              </a:lnSpc>
            </a:pPr>
            <a:r>
              <a:rPr lang="en-US" sz="2799" spc="335" dirty="0">
                <a:solidFill>
                  <a:srgbClr val="1D242C"/>
                </a:solidFill>
                <a:latin typeface="Montserrat Light"/>
              </a:rPr>
              <a:t>Introduction</a:t>
            </a:r>
          </a:p>
        </p:txBody>
      </p:sp>
      <p:sp>
        <p:nvSpPr>
          <p:cNvPr id="40" name="Rectangle 39">
            <a:extLst>
              <a:ext uri="{FF2B5EF4-FFF2-40B4-BE49-F238E27FC236}">
                <a16:creationId xmlns:a16="http://schemas.microsoft.com/office/drawing/2014/main" id="{53305865-C69E-094D-97C8-1DE5AECFC32B}"/>
              </a:ext>
            </a:extLst>
          </p:cNvPr>
          <p:cNvSpPr/>
          <p:nvPr/>
        </p:nvSpPr>
        <p:spPr>
          <a:xfrm>
            <a:off x="5508149" y="522390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Theoretical Foundation</a:t>
            </a:r>
          </a:p>
        </p:txBody>
      </p:sp>
      <p:sp>
        <p:nvSpPr>
          <p:cNvPr id="41" name="Rectangle 40">
            <a:extLst>
              <a:ext uri="{FF2B5EF4-FFF2-40B4-BE49-F238E27FC236}">
                <a16:creationId xmlns:a16="http://schemas.microsoft.com/office/drawing/2014/main" id="{FE9D54C7-0FA0-EC4C-8DD1-EF5CC2119D8F}"/>
              </a:ext>
            </a:extLst>
          </p:cNvPr>
          <p:cNvSpPr/>
          <p:nvPr/>
        </p:nvSpPr>
        <p:spPr>
          <a:xfrm>
            <a:off x="5508149" y="6422619"/>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Results</a:t>
            </a:r>
          </a:p>
        </p:txBody>
      </p:sp>
      <p:sp>
        <p:nvSpPr>
          <p:cNvPr id="42" name="Rectangle 41">
            <a:extLst>
              <a:ext uri="{FF2B5EF4-FFF2-40B4-BE49-F238E27FC236}">
                <a16:creationId xmlns:a16="http://schemas.microsoft.com/office/drawing/2014/main" id="{0CFB74C1-5C5A-0C49-B91F-0EFB2B7E3E98}"/>
              </a:ext>
            </a:extLst>
          </p:cNvPr>
          <p:cNvSpPr/>
          <p:nvPr/>
        </p:nvSpPr>
        <p:spPr>
          <a:xfrm>
            <a:off x="5508149" y="7621334"/>
            <a:ext cx="9144000" cy="537070"/>
          </a:xfrm>
          <a:prstGeom prst="rect">
            <a:avLst/>
          </a:prstGeom>
        </p:spPr>
        <p:txBody>
          <a:bodyPr wrap="square">
            <a:spAutoFit/>
          </a:bodyPr>
          <a:lstStyle/>
          <a:p>
            <a:pPr lvl="0">
              <a:lnSpc>
                <a:spcPts val="3919"/>
              </a:lnSpc>
            </a:pPr>
            <a:r>
              <a:rPr lang="en-US" sz="2799" spc="335" dirty="0">
                <a:solidFill>
                  <a:srgbClr val="1D242C"/>
                </a:solidFill>
                <a:latin typeface="Montserrat Light"/>
              </a:rPr>
              <a:t>Conclusions &amp; Future Work</a:t>
            </a:r>
          </a:p>
        </p:txBody>
      </p:sp>
      <p:pic>
        <p:nvPicPr>
          <p:cNvPr id="55" name="Graphic 54" descr="Badge 1 with solid fill">
            <a:extLst>
              <a:ext uri="{FF2B5EF4-FFF2-40B4-BE49-F238E27FC236}">
                <a16:creationId xmlns:a16="http://schemas.microsoft.com/office/drawing/2014/main" id="{BCA3B774-B656-5544-9914-16EFCD5BE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045" y="3736247"/>
            <a:ext cx="1114953" cy="1114953"/>
          </a:xfrm>
          <a:prstGeom prst="rect">
            <a:avLst/>
          </a:prstGeom>
        </p:spPr>
      </p:pic>
      <p:pic>
        <p:nvPicPr>
          <p:cNvPr id="59" name="Graphic 58" descr="Badge with solid fill">
            <a:extLst>
              <a:ext uri="{FF2B5EF4-FFF2-40B4-BE49-F238E27FC236}">
                <a16:creationId xmlns:a16="http://schemas.microsoft.com/office/drawing/2014/main" id="{84ED7408-EB66-7C4E-A936-A82DA104DC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15045" y="4934962"/>
            <a:ext cx="1114953" cy="1114953"/>
          </a:xfrm>
          <a:prstGeom prst="rect">
            <a:avLst/>
          </a:prstGeom>
        </p:spPr>
      </p:pic>
      <p:pic>
        <p:nvPicPr>
          <p:cNvPr id="60" name="Graphic 59" descr="Badge 3 with solid fill">
            <a:extLst>
              <a:ext uri="{FF2B5EF4-FFF2-40B4-BE49-F238E27FC236}">
                <a16:creationId xmlns:a16="http://schemas.microsoft.com/office/drawing/2014/main" id="{B1FBC0AF-3652-324C-B1A0-45B179835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615045" y="6133677"/>
            <a:ext cx="1114953" cy="1114953"/>
          </a:xfrm>
          <a:prstGeom prst="rect">
            <a:avLst/>
          </a:prstGeom>
        </p:spPr>
      </p:pic>
      <p:pic>
        <p:nvPicPr>
          <p:cNvPr id="61" name="Graphic 60" descr="Badge 4 with solid fill">
            <a:extLst>
              <a:ext uri="{FF2B5EF4-FFF2-40B4-BE49-F238E27FC236}">
                <a16:creationId xmlns:a16="http://schemas.microsoft.com/office/drawing/2014/main" id="{BE7C371D-1008-3B49-A5BA-3935FB572C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615045" y="7332392"/>
            <a:ext cx="1114953" cy="1114953"/>
          </a:xfrm>
          <a:prstGeom prst="rect">
            <a:avLst/>
          </a:prstGeom>
        </p:spPr>
      </p:pic>
      <p:grpSp>
        <p:nvGrpSpPr>
          <p:cNvPr id="62" name="Group 2">
            <a:extLst>
              <a:ext uri="{FF2B5EF4-FFF2-40B4-BE49-F238E27FC236}">
                <a16:creationId xmlns:a16="http://schemas.microsoft.com/office/drawing/2014/main" id="{127CF224-A4D8-E447-8ABA-34E7D3D328E1}"/>
              </a:ext>
            </a:extLst>
          </p:cNvPr>
          <p:cNvGrpSpPr>
            <a:grpSpLocks noChangeAspect="1"/>
          </p:cNvGrpSpPr>
          <p:nvPr/>
        </p:nvGrpSpPr>
        <p:grpSpPr>
          <a:xfrm>
            <a:off x="381000" y="419100"/>
            <a:ext cx="1305146" cy="1305146"/>
            <a:chOff x="0" y="0"/>
            <a:chExt cx="6350000" cy="6350000"/>
          </a:xfrm>
          <a:solidFill>
            <a:schemeClr val="accent4">
              <a:lumMod val="40000"/>
              <a:lumOff val="60000"/>
              <a:alpha val="43529"/>
            </a:schemeClr>
          </a:solidFill>
        </p:grpSpPr>
        <p:sp>
          <p:nvSpPr>
            <p:cNvPr id="63" name="Freeform 3">
              <a:extLst>
                <a:ext uri="{FF2B5EF4-FFF2-40B4-BE49-F238E27FC236}">
                  <a16:creationId xmlns:a16="http://schemas.microsoft.com/office/drawing/2014/main" id="{9F4D96EC-34D2-DC4E-BA2F-B0D11F2AE426}"/>
                </a:ext>
              </a:extLst>
            </p:cNvPr>
            <p:cNvSpPr/>
            <p:nvPr/>
          </p:nvSpPr>
          <p:spPr>
            <a:xfrm>
              <a:off x="14167" y="0"/>
              <a:ext cx="6321665" cy="6350000"/>
            </a:xfrm>
            <a:prstGeom prst="roundRect">
              <a:avLst/>
            </a:prstGeom>
            <a:grpFill/>
          </p:spPr>
        </p:sp>
      </p:grpSp>
      <p:grpSp>
        <p:nvGrpSpPr>
          <p:cNvPr id="64" name="Group 4">
            <a:extLst>
              <a:ext uri="{FF2B5EF4-FFF2-40B4-BE49-F238E27FC236}">
                <a16:creationId xmlns:a16="http://schemas.microsoft.com/office/drawing/2014/main" id="{2254CD55-C4EE-954B-AE83-1E6F69158C87}"/>
              </a:ext>
            </a:extLst>
          </p:cNvPr>
          <p:cNvGrpSpPr>
            <a:grpSpLocks noChangeAspect="1"/>
          </p:cNvGrpSpPr>
          <p:nvPr/>
        </p:nvGrpSpPr>
        <p:grpSpPr>
          <a:xfrm rot="5400000">
            <a:off x="914400" y="1028700"/>
            <a:ext cx="914400" cy="914400"/>
            <a:chOff x="0" y="0"/>
            <a:chExt cx="6350000" cy="6350000"/>
          </a:xfrm>
          <a:solidFill>
            <a:schemeClr val="accent4">
              <a:lumMod val="60000"/>
              <a:lumOff val="40000"/>
            </a:schemeClr>
          </a:solidFill>
        </p:grpSpPr>
        <p:sp>
          <p:nvSpPr>
            <p:cNvPr id="65" name="Freeform 5">
              <a:extLst>
                <a:ext uri="{FF2B5EF4-FFF2-40B4-BE49-F238E27FC236}">
                  <a16:creationId xmlns:a16="http://schemas.microsoft.com/office/drawing/2014/main" id="{D5964FBF-E68A-EF48-972D-C27B7C0B24ED}"/>
                </a:ext>
              </a:extLst>
            </p:cNvPr>
            <p:cNvSpPr/>
            <p:nvPr/>
          </p:nvSpPr>
          <p:spPr>
            <a:xfrm>
              <a:off x="14167" y="0"/>
              <a:ext cx="6321665" cy="6350000"/>
            </a:xfrm>
            <a:prstGeom prst="roundRect">
              <a:avLst/>
            </a:prstGeom>
            <a:grpFill/>
          </p:spPr>
        </p:sp>
      </p:grpSp>
    </p:spTree>
    <p:extLst>
      <p:ext uri="{BB962C8B-B14F-4D97-AF65-F5344CB8AC3E}">
        <p14:creationId xmlns:p14="http://schemas.microsoft.com/office/powerpoint/2010/main" val="1281203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4331103-816D-1A4D-9D58-056828A2203E}"/>
              </a:ext>
            </a:extLst>
          </p:cNvPr>
          <p:cNvSpPr/>
          <p:nvPr/>
        </p:nvSpPr>
        <p:spPr>
          <a:xfrm>
            <a:off x="2743200" y="4760378"/>
            <a:ext cx="12801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best model was exported with TensorFlow Lite and deployed in an iOS mobile application to make the classification of images of four classes of plutonic rocks namely diorite, gabbro, granite, and granodiorite in real time.</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56349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Methodology</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7" name="Rounded Rectangle 16">
            <a:extLst>
              <a:ext uri="{FF2B5EF4-FFF2-40B4-BE49-F238E27FC236}">
                <a16:creationId xmlns:a16="http://schemas.microsoft.com/office/drawing/2014/main" id="{1D3ECFFC-7838-BD4B-BA74-6BABE877E86D}"/>
              </a:ext>
            </a:extLst>
          </p:cNvPr>
          <p:cNvSpPr/>
          <p:nvPr/>
        </p:nvSpPr>
        <p:spPr>
          <a:xfrm>
            <a:off x="10629901" y="947381"/>
            <a:ext cx="7658100" cy="998696"/>
          </a:xfrm>
          <a:prstGeom prst="roundRect">
            <a:avLst>
              <a:gd name="adj" fmla="val 10000"/>
            </a:avLst>
          </a:prstGeom>
          <a:solidFill>
            <a:srgbClr val="F199A7">
              <a:alpha val="18824"/>
            </a:srgb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Smart Phone with solid fill">
            <a:extLst>
              <a:ext uri="{FF2B5EF4-FFF2-40B4-BE49-F238E27FC236}">
                <a16:creationId xmlns:a16="http://schemas.microsoft.com/office/drawing/2014/main" id="{FE875969-76F7-E446-B749-C52273ED5B83}"/>
              </a:ext>
            </a:extLst>
          </p:cNvPr>
          <p:cNvSpPr/>
          <p:nvPr/>
        </p:nvSpPr>
        <p:spPr>
          <a:xfrm>
            <a:off x="10842149" y="1081873"/>
            <a:ext cx="728997" cy="7297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23" name="Group 22">
            <a:extLst>
              <a:ext uri="{FF2B5EF4-FFF2-40B4-BE49-F238E27FC236}">
                <a16:creationId xmlns:a16="http://schemas.microsoft.com/office/drawing/2014/main" id="{7A69CC00-BEE8-9845-9EA8-99D619491784}"/>
              </a:ext>
            </a:extLst>
          </p:cNvPr>
          <p:cNvGrpSpPr/>
          <p:nvPr/>
        </p:nvGrpSpPr>
        <p:grpSpPr>
          <a:xfrm>
            <a:off x="11783395" y="947381"/>
            <a:ext cx="6504605" cy="998696"/>
            <a:chOff x="1153494" y="725"/>
            <a:chExt cx="6504605" cy="998696"/>
          </a:xfrm>
        </p:grpSpPr>
        <p:sp>
          <p:nvSpPr>
            <p:cNvPr id="24" name="Rectangle 23">
              <a:extLst>
                <a:ext uri="{FF2B5EF4-FFF2-40B4-BE49-F238E27FC236}">
                  <a16:creationId xmlns:a16="http://schemas.microsoft.com/office/drawing/2014/main" id="{C84C8070-7B5E-2040-AAFD-33271DE29F47}"/>
                </a:ext>
              </a:extLst>
            </p:cNvPr>
            <p:cNvSpPr/>
            <p:nvPr/>
          </p:nvSpPr>
          <p:spPr>
            <a:xfrm>
              <a:off x="1153494" y="725"/>
              <a:ext cx="6504605" cy="9986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86DD5BE-4389-E745-87B5-7A414EC2642C}"/>
                </a:ext>
              </a:extLst>
            </p:cNvPr>
            <p:cNvSpPr txBox="1"/>
            <p:nvPr/>
          </p:nvSpPr>
          <p:spPr>
            <a:xfrm>
              <a:off x="1153494" y="725"/>
              <a:ext cx="6504605" cy="998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695" tIns="105695" rIns="105695" bIns="105695" numCol="1" spcCol="1270" anchor="ctr" anchorCtr="0">
              <a:noAutofit/>
            </a:bodyPr>
            <a:lstStyle/>
            <a:p>
              <a:pPr algn="ctr" defTabSz="1066800">
                <a:spcBef>
                  <a:spcPct val="0"/>
                </a:spcBef>
                <a:spcAft>
                  <a:spcPct val="35000"/>
                </a:spcAft>
              </a:pPr>
              <a:r>
                <a:rPr lang="en-US" sz="2400" dirty="0">
                  <a:latin typeface="Montserrat" pitchFamily="2" charset="77"/>
                </a:rPr>
                <a:t>7. Creation of the iOS application</a:t>
              </a:r>
            </a:p>
          </p:txBody>
        </p:sp>
      </p:grpSp>
    </p:spTree>
    <p:extLst>
      <p:ext uri="{BB962C8B-B14F-4D97-AF65-F5344CB8AC3E}">
        <p14:creationId xmlns:p14="http://schemas.microsoft.com/office/powerpoint/2010/main" val="226386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84632" y="477160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Results</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1596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mc:AlternateContent xmlns:mc="http://schemas.openxmlformats.org/markup-compatibility/2006" xmlns:a14="http://schemas.microsoft.com/office/drawing/2010/main">
        <mc:Choice Requires="a14">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1805375136"/>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9" name="Content Placeholder 2">
                <a:extLst>
                  <a:ext uri="{FF2B5EF4-FFF2-40B4-BE49-F238E27FC236}">
                    <a16:creationId xmlns:a16="http://schemas.microsoft.com/office/drawing/2014/main" id="{B8AE9946-F943-424F-8EBF-3164FCEDC7D9}"/>
                  </a:ext>
                </a:extLst>
              </p:cNvPr>
              <p:cNvGraphicFramePr>
                <a:graphicFrameLocks noChangeAspect="1"/>
              </p:cNvGraphicFramePr>
              <p:nvPr>
                <p:extLst>
                  <p:ext uri="{D42A27DB-BD31-4B8C-83A1-F6EECF244321}">
                    <p14:modId xmlns:p14="http://schemas.microsoft.com/office/powerpoint/2010/main" val="1805375136"/>
                  </p:ext>
                </p:extLst>
              </p:nvPr>
            </p:nvGraphicFramePr>
            <p:xfrm>
              <a:off x="8031795" y="2857500"/>
              <a:ext cx="8359247" cy="61126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5" name="Rectangle 14">
            <a:extLst>
              <a:ext uri="{FF2B5EF4-FFF2-40B4-BE49-F238E27FC236}">
                <a16:creationId xmlns:a16="http://schemas.microsoft.com/office/drawing/2014/main" id="{85CD567E-63D2-D441-81AE-CB6A4924666A}"/>
              </a:ext>
            </a:extLst>
          </p:cNvPr>
          <p:cNvSpPr/>
          <p:nvPr/>
        </p:nvSpPr>
        <p:spPr>
          <a:xfrm>
            <a:off x="8321957" y="1356745"/>
            <a:ext cx="7778921" cy="1043555"/>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following metrics were used in this project to evaluate the models:</a:t>
            </a:r>
          </a:p>
        </p:txBody>
      </p:sp>
    </p:spTree>
    <p:extLst>
      <p:ext uri="{BB962C8B-B14F-4D97-AF65-F5344CB8AC3E}">
        <p14:creationId xmlns:p14="http://schemas.microsoft.com/office/powerpoint/2010/main" val="419918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85CD567E-63D2-D441-81AE-CB6A4924666A}"/>
              </a:ext>
            </a:extLst>
          </p:cNvPr>
          <p:cNvSpPr/>
          <p:nvPr/>
        </p:nvSpPr>
        <p:spPr>
          <a:xfrm>
            <a:off x="1279516" y="1676458"/>
            <a:ext cx="8261367"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4.</a:t>
            </a:r>
            <a:r>
              <a:rPr lang="en-US" sz="2400" spc="335" dirty="0">
                <a:solidFill>
                  <a:srgbClr val="1D242C"/>
                </a:solidFill>
                <a:latin typeface="Montserrat Light"/>
              </a:rPr>
              <a:t> Results of the models in terms of accuracy, precision, recall, and F</a:t>
            </a:r>
            <a:r>
              <a:rPr lang="en-US" sz="2400" spc="335" baseline="-25000" dirty="0">
                <a:solidFill>
                  <a:srgbClr val="1D242C"/>
                </a:solidFill>
                <a:latin typeface="Montserrat Light"/>
              </a:rPr>
              <a:t>1</a:t>
            </a:r>
            <a:r>
              <a:rPr lang="en-US" sz="2400" spc="335" dirty="0">
                <a:solidFill>
                  <a:srgbClr val="1D242C"/>
                </a:solidFill>
                <a:latin typeface="Montserrat Light"/>
              </a:rPr>
              <a:t> score</a:t>
            </a:r>
          </a:p>
        </p:txBody>
      </p:sp>
      <p:graphicFrame>
        <p:nvGraphicFramePr>
          <p:cNvPr id="16" name="Table 3">
            <a:extLst>
              <a:ext uri="{FF2B5EF4-FFF2-40B4-BE49-F238E27FC236}">
                <a16:creationId xmlns:a16="http://schemas.microsoft.com/office/drawing/2014/main" id="{013C1820-B6DF-BC45-AB5F-327C530F1B1F}"/>
              </a:ext>
            </a:extLst>
          </p:cNvPr>
          <p:cNvGraphicFramePr>
            <a:graphicFrameLocks noGrp="1"/>
          </p:cNvGraphicFramePr>
          <p:nvPr>
            <p:extLst>
              <p:ext uri="{D42A27DB-BD31-4B8C-83A1-F6EECF244321}">
                <p14:modId xmlns:p14="http://schemas.microsoft.com/office/powerpoint/2010/main" val="3640021343"/>
              </p:ext>
            </p:extLst>
          </p:nvPr>
        </p:nvGraphicFramePr>
        <p:xfrm>
          <a:off x="1520740" y="3303136"/>
          <a:ext cx="7778920" cy="5878964"/>
        </p:xfrm>
        <a:graphic>
          <a:graphicData uri="http://schemas.openxmlformats.org/drawingml/2006/table">
            <a:tbl>
              <a:tblPr firstRow="1" bandRow="1">
                <a:tableStyleId>{5940675A-B579-460E-94D1-54222C63F5DA}</a:tableStyleId>
              </a:tblPr>
              <a:tblGrid>
                <a:gridCol w="1555784">
                  <a:extLst>
                    <a:ext uri="{9D8B030D-6E8A-4147-A177-3AD203B41FA5}">
                      <a16:colId xmlns:a16="http://schemas.microsoft.com/office/drawing/2014/main" val="3210516878"/>
                    </a:ext>
                  </a:extLst>
                </a:gridCol>
                <a:gridCol w="1555784">
                  <a:extLst>
                    <a:ext uri="{9D8B030D-6E8A-4147-A177-3AD203B41FA5}">
                      <a16:colId xmlns:a16="http://schemas.microsoft.com/office/drawing/2014/main" val="3987354574"/>
                    </a:ext>
                  </a:extLst>
                </a:gridCol>
                <a:gridCol w="1555784">
                  <a:extLst>
                    <a:ext uri="{9D8B030D-6E8A-4147-A177-3AD203B41FA5}">
                      <a16:colId xmlns:a16="http://schemas.microsoft.com/office/drawing/2014/main" val="436085862"/>
                    </a:ext>
                  </a:extLst>
                </a:gridCol>
                <a:gridCol w="1555784">
                  <a:extLst>
                    <a:ext uri="{9D8B030D-6E8A-4147-A177-3AD203B41FA5}">
                      <a16:colId xmlns:a16="http://schemas.microsoft.com/office/drawing/2014/main" val="2480406375"/>
                    </a:ext>
                  </a:extLst>
                </a:gridCol>
                <a:gridCol w="1555784">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gridSpan="5">
                  <a:txBody>
                    <a:bodyPr/>
                    <a:lstStyle/>
                    <a:p>
                      <a:pPr algn="ctr"/>
                      <a:r>
                        <a:rPr lang="en-US" sz="2200" dirty="0">
                          <a:latin typeface="Montserrat" pitchFamily="2" charset="77"/>
                        </a:rPr>
                        <a:t>with CIELAB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8201237"/>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0.82</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kern="1200" dirty="0">
                          <a:solidFill>
                            <a:schemeClr val="tx1"/>
                          </a:solidFill>
                          <a:effectLst/>
                          <a:latin typeface="Montserrat" pitchFamily="2" charset="77"/>
                          <a:ea typeface="+mn-ea"/>
                          <a:cs typeface="+mn-cs"/>
                        </a:rPr>
                        <a:t>0.81</a:t>
                      </a:r>
                      <a:endParaRPr lang="en-US" sz="22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194998"/>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0.68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gridSpan="5">
                  <a:txBody>
                    <a:bodyPr/>
                    <a:lstStyle/>
                    <a:p>
                      <a:pPr algn="ctr"/>
                      <a:r>
                        <a:rPr lang="en-US" sz="2200" dirty="0">
                          <a:latin typeface="Montserrat" pitchFamily="2" charset="77"/>
                        </a:rPr>
                        <a:t>With RGB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500" dirty="0">
                        <a:latin typeface="Montserrat"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551886"/>
                  </a:ext>
                </a:extLst>
              </a:tr>
              <a:tr h="452228">
                <a:tc>
                  <a:txBody>
                    <a:bodyPr/>
                    <a:lstStyle/>
                    <a:p>
                      <a:pPr algn="ctr"/>
                      <a:r>
                        <a:rPr lang="en-US" sz="2200" dirty="0">
                          <a:latin typeface="Montserrat" pitchFamily="2" charset="77"/>
                        </a:rPr>
                        <a:t>CNN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5480449"/>
                  </a:ext>
                </a:extLst>
              </a:tr>
              <a:tr h="452228">
                <a:tc>
                  <a:txBody>
                    <a:bodyPr/>
                    <a:lstStyle/>
                    <a:p>
                      <a:pPr algn="ctr"/>
                      <a:r>
                        <a:rPr lang="en-US" sz="2200" dirty="0">
                          <a:latin typeface="Montserrat" pitchFamily="2" charset="77"/>
                        </a:rPr>
                        <a:t>DT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125142"/>
                  </a:ext>
                </a:extLst>
              </a:tr>
              <a:tr h="452228">
                <a:tc>
                  <a:txBody>
                    <a:bodyPr/>
                    <a:lstStyle/>
                    <a:p>
                      <a:pPr algn="ctr"/>
                      <a:r>
                        <a:rPr lang="en-US" sz="2200" dirty="0">
                          <a:latin typeface="Montserrat" pitchFamily="2" charset="77"/>
                        </a:rPr>
                        <a:t>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683328"/>
                  </a:ext>
                </a:extLst>
              </a:tr>
              <a:tr h="452228">
                <a:tc>
                  <a:txBody>
                    <a:bodyPr/>
                    <a:lstStyle/>
                    <a:p>
                      <a:pPr algn="ctr"/>
                      <a:r>
                        <a:rPr lang="en-US" sz="2200" dirty="0">
                          <a:latin typeface="Montserrat" pitchFamily="2" charset="77"/>
                        </a:rPr>
                        <a:t>LR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132994"/>
                  </a:ext>
                </a:extLst>
              </a:tr>
              <a:tr h="452228">
                <a:tc>
                  <a:txBody>
                    <a:bodyPr/>
                    <a:lstStyle/>
                    <a:p>
                      <a:pPr algn="ctr"/>
                      <a:r>
                        <a:rPr lang="en-US" sz="2200" dirty="0">
                          <a:latin typeface="Montserrat" pitchFamily="2" charset="77"/>
                        </a:rPr>
                        <a:t>SVM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200" dirty="0">
                          <a:latin typeface="Montserrat" pitchFamily="2" charset="77"/>
                        </a:rPr>
                        <a:t>0.46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72203936"/>
                  </a:ext>
                </a:extLst>
              </a:tr>
            </a:tbl>
          </a:graphicData>
        </a:graphic>
      </p:graphicFrame>
      <p:graphicFrame>
        <p:nvGraphicFramePr>
          <p:cNvPr id="17" name="Table 3">
            <a:extLst>
              <a:ext uri="{FF2B5EF4-FFF2-40B4-BE49-F238E27FC236}">
                <a16:creationId xmlns:a16="http://schemas.microsoft.com/office/drawing/2014/main" id="{20FC9CD5-68DC-2243-96E9-E3C130255176}"/>
              </a:ext>
            </a:extLst>
          </p:cNvPr>
          <p:cNvGraphicFramePr>
            <a:graphicFrameLocks noGrp="1"/>
          </p:cNvGraphicFramePr>
          <p:nvPr>
            <p:extLst>
              <p:ext uri="{D42A27DB-BD31-4B8C-83A1-F6EECF244321}">
                <p14:modId xmlns:p14="http://schemas.microsoft.com/office/powerpoint/2010/main" val="3932611357"/>
              </p:ext>
            </p:extLst>
          </p:nvPr>
        </p:nvGraphicFramePr>
        <p:xfrm>
          <a:off x="10439400" y="5143500"/>
          <a:ext cx="6705600" cy="2261140"/>
        </p:xfrm>
        <a:graphic>
          <a:graphicData uri="http://schemas.openxmlformats.org/drawingml/2006/table">
            <a:tbl>
              <a:tblPr firstRow="1" bandRow="1">
                <a:tableStyleId>{5940675A-B579-460E-94D1-54222C63F5DA}</a:tableStyleId>
              </a:tblPr>
              <a:tblGrid>
                <a:gridCol w="2076450">
                  <a:extLst>
                    <a:ext uri="{9D8B030D-6E8A-4147-A177-3AD203B41FA5}">
                      <a16:colId xmlns:a16="http://schemas.microsoft.com/office/drawing/2014/main" val="3987354574"/>
                    </a:ext>
                  </a:extLst>
                </a:gridCol>
                <a:gridCol w="1543050">
                  <a:extLst>
                    <a:ext uri="{9D8B030D-6E8A-4147-A177-3AD203B41FA5}">
                      <a16:colId xmlns:a16="http://schemas.microsoft.com/office/drawing/2014/main" val="436085862"/>
                    </a:ext>
                  </a:extLst>
                </a:gridCol>
                <a:gridCol w="1543050">
                  <a:extLst>
                    <a:ext uri="{9D8B030D-6E8A-4147-A177-3AD203B41FA5}">
                      <a16:colId xmlns:a16="http://schemas.microsoft.com/office/drawing/2014/main" val="2480406375"/>
                    </a:ext>
                  </a:extLst>
                </a:gridCol>
                <a:gridCol w="1543050">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Class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F</a:t>
                      </a:r>
                      <a:r>
                        <a:rPr lang="en-US" sz="2200" b="1" baseline="-25000" dirty="0">
                          <a:latin typeface="Montserrat" pitchFamily="2" charset="77"/>
                        </a:rPr>
                        <a:t>1</a:t>
                      </a:r>
                      <a:r>
                        <a:rPr lang="en-US" sz="2200" b="1"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l"/>
                      <a:r>
                        <a:rPr lang="en-US" sz="2200" dirty="0">
                          <a:latin typeface="Montserrat" pitchFamily="2" charset="77"/>
                        </a:rPr>
                        <a:t>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l"/>
                      <a:r>
                        <a:rPr lang="en-US" sz="2200" dirty="0">
                          <a:latin typeface="Montserrat" pitchFamily="2" charset="77"/>
                        </a:rPr>
                        <a:t>Gabbro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l"/>
                      <a:r>
                        <a:rPr lang="en-US" sz="2200" dirty="0">
                          <a:latin typeface="Montserrat" pitchFamily="2" charset="77"/>
                        </a:rPr>
                        <a:t>Granite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l"/>
                      <a:r>
                        <a:rPr lang="en-US" sz="2200" dirty="0">
                          <a:latin typeface="Montserrat" pitchFamily="2" charset="77"/>
                        </a:rPr>
                        <a:t>Granodiorite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0.85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bl>
          </a:graphicData>
        </a:graphic>
      </p:graphicFrame>
      <p:sp>
        <p:nvSpPr>
          <p:cNvPr id="18" name="Rectangle 17">
            <a:extLst>
              <a:ext uri="{FF2B5EF4-FFF2-40B4-BE49-F238E27FC236}">
                <a16:creationId xmlns:a16="http://schemas.microsoft.com/office/drawing/2014/main" id="{E340E7E5-C64F-5340-A795-8C997960ED0E}"/>
              </a:ext>
            </a:extLst>
          </p:cNvPr>
          <p:cNvSpPr/>
          <p:nvPr/>
        </p:nvSpPr>
        <p:spPr>
          <a:xfrm>
            <a:off x="10439400" y="3596255"/>
            <a:ext cx="6705600"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5.</a:t>
            </a:r>
            <a:r>
              <a:rPr lang="en-US" sz="2400" spc="335" dirty="0">
                <a:solidFill>
                  <a:srgbClr val="1D242C"/>
                </a:solidFill>
                <a:latin typeface="Montserrat Light"/>
              </a:rPr>
              <a:t> Results of KNN for each rock class</a:t>
            </a:r>
          </a:p>
        </p:txBody>
      </p:sp>
    </p:spTree>
    <p:extLst>
      <p:ext uri="{BB962C8B-B14F-4D97-AF65-F5344CB8AC3E}">
        <p14:creationId xmlns:p14="http://schemas.microsoft.com/office/powerpoint/2010/main" val="109144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43395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Results</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85CD567E-63D2-D441-81AE-CB6A4924666A}"/>
              </a:ext>
            </a:extLst>
          </p:cNvPr>
          <p:cNvSpPr/>
          <p:nvPr/>
        </p:nvSpPr>
        <p:spPr>
          <a:xfrm>
            <a:off x="1143000" y="9360385"/>
            <a:ext cx="6947701" cy="543482"/>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Figure 4.</a:t>
            </a:r>
            <a:r>
              <a:rPr lang="en-US" sz="2400" spc="335" dirty="0">
                <a:solidFill>
                  <a:srgbClr val="1D242C"/>
                </a:solidFill>
                <a:latin typeface="Montserrat Light"/>
              </a:rPr>
              <a:t> Application Workflow</a:t>
            </a:r>
          </a:p>
        </p:txBody>
      </p:sp>
      <p:pic>
        <p:nvPicPr>
          <p:cNvPr id="3" name="Picture 2" descr="Graphical user interface, application&#10;&#10;Description automatically generated">
            <a:extLst>
              <a:ext uri="{FF2B5EF4-FFF2-40B4-BE49-F238E27FC236}">
                <a16:creationId xmlns:a16="http://schemas.microsoft.com/office/drawing/2014/main" id="{7E080AC8-ED3F-B34C-B921-8AA382075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4" y="190500"/>
            <a:ext cx="12282056" cy="9995504"/>
          </a:xfrm>
          <a:prstGeom prst="rect">
            <a:avLst/>
          </a:prstGeom>
        </p:spPr>
      </p:pic>
      <p:sp>
        <p:nvSpPr>
          <p:cNvPr id="21" name="Rectangle 20">
            <a:extLst>
              <a:ext uri="{FF2B5EF4-FFF2-40B4-BE49-F238E27FC236}">
                <a16:creationId xmlns:a16="http://schemas.microsoft.com/office/drawing/2014/main" id="{2C5D538F-ED2A-5D4A-82F3-7626D99CF7FA}"/>
              </a:ext>
            </a:extLst>
          </p:cNvPr>
          <p:cNvSpPr/>
          <p:nvPr/>
        </p:nvSpPr>
        <p:spPr>
          <a:xfrm>
            <a:off x="765883" y="3848100"/>
            <a:ext cx="3505200" cy="3556936"/>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The model generated with KNN was deployed on the iOS application </a:t>
            </a:r>
          </a:p>
          <a:p>
            <a:pPr algn="ctr">
              <a:lnSpc>
                <a:spcPts val="3919"/>
              </a:lnSpc>
            </a:pPr>
            <a:endParaRPr lang="en-US" sz="2800" spc="335" dirty="0">
              <a:solidFill>
                <a:srgbClr val="1D242C"/>
              </a:solidFill>
              <a:latin typeface="Montserrat Light"/>
            </a:endParaRPr>
          </a:p>
        </p:txBody>
      </p:sp>
    </p:spTree>
    <p:extLst>
      <p:ext uri="{BB962C8B-B14F-4D97-AF65-F5344CB8AC3E}">
        <p14:creationId xmlns:p14="http://schemas.microsoft.com/office/powerpoint/2010/main" val="514895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1536562"/>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Discussion</a:t>
            </a:r>
          </a:p>
        </p:txBody>
      </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solidFill>
                <a:srgbClr val="F199A7"/>
              </a:solid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solidFill>
                <a:srgbClr val="E94759"/>
              </a:solid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5430"/>
            <a:ext cx="38823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Results - Discussion</a:t>
            </a:r>
          </a:p>
        </p:txBody>
      </p:sp>
      <p:grpSp>
        <p:nvGrpSpPr>
          <p:cNvPr id="19" name="Picture 30">
            <a:extLst>
              <a:ext uri="{FF2B5EF4-FFF2-40B4-BE49-F238E27FC236}">
                <a16:creationId xmlns:a16="http://schemas.microsoft.com/office/drawing/2014/main" id="{2DAEF975-3464-8D49-A3A9-431B55D11C03}"/>
              </a:ext>
            </a:extLst>
          </p:cNvPr>
          <p:cNvGrpSpPr>
            <a:grpSpLocks noChangeAspect="1"/>
          </p:cNvGrpSpPr>
          <p:nvPr/>
        </p:nvGrpSpPr>
        <p:grpSpPr>
          <a:xfrm>
            <a:off x="17307600" y="9346059"/>
            <a:ext cx="828000" cy="826641"/>
            <a:chOff x="14530911" y="8725541"/>
            <a:chExt cx="1203169" cy="1201195"/>
          </a:xfrm>
        </p:grpSpPr>
        <p:sp>
          <p:nvSpPr>
            <p:cNvPr id="20" name="Freeform 19">
              <a:extLst>
                <a:ext uri="{FF2B5EF4-FFF2-40B4-BE49-F238E27FC236}">
                  <a16:creationId xmlns:a16="http://schemas.microsoft.com/office/drawing/2014/main" id="{206FEE24-F972-4342-BC9F-22222F68CE8B}"/>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E56ECA6-211F-8F40-8232-B92931490CE5}"/>
                </a:ext>
              </a:extLst>
            </p:cNvPr>
            <p:cNvSpPr/>
            <p:nvPr/>
          </p:nvSpPr>
          <p:spPr>
            <a:xfrm>
              <a:off x="15072690" y="92653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1C7DE8-4BE4-4544-96D6-1FBC2FF0C6B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1C7F83D-D0CF-514D-B3FD-CEFB1D7414D9}"/>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aphicFrame>
        <p:nvGraphicFramePr>
          <p:cNvPr id="15" name="Table 3">
            <a:extLst>
              <a:ext uri="{FF2B5EF4-FFF2-40B4-BE49-F238E27FC236}">
                <a16:creationId xmlns:a16="http://schemas.microsoft.com/office/drawing/2014/main" id="{E3017950-A954-374F-BABB-A01808C9348E}"/>
              </a:ext>
            </a:extLst>
          </p:cNvPr>
          <p:cNvGraphicFramePr>
            <a:graphicFrameLocks noGrp="1"/>
          </p:cNvGraphicFramePr>
          <p:nvPr>
            <p:extLst>
              <p:ext uri="{D42A27DB-BD31-4B8C-83A1-F6EECF244321}">
                <p14:modId xmlns:p14="http://schemas.microsoft.com/office/powerpoint/2010/main" val="1829612101"/>
              </p:ext>
            </p:extLst>
          </p:nvPr>
        </p:nvGraphicFramePr>
        <p:xfrm>
          <a:off x="4207244" y="4355344"/>
          <a:ext cx="9873509" cy="4598156"/>
        </p:xfrm>
        <a:graphic>
          <a:graphicData uri="http://schemas.openxmlformats.org/drawingml/2006/table">
            <a:tbl>
              <a:tblPr firstRow="1" bandRow="1">
                <a:tableStyleId>{5940675A-B579-460E-94D1-54222C63F5DA}</a:tableStyleId>
              </a:tblPr>
              <a:tblGrid>
                <a:gridCol w="3152595">
                  <a:extLst>
                    <a:ext uri="{9D8B030D-6E8A-4147-A177-3AD203B41FA5}">
                      <a16:colId xmlns:a16="http://schemas.microsoft.com/office/drawing/2014/main" val="436085862"/>
                    </a:ext>
                  </a:extLst>
                </a:gridCol>
                <a:gridCol w="3360457">
                  <a:extLst>
                    <a:ext uri="{9D8B030D-6E8A-4147-A177-3AD203B41FA5}">
                      <a16:colId xmlns:a16="http://schemas.microsoft.com/office/drawing/2014/main" val="2480406375"/>
                    </a:ext>
                  </a:extLst>
                </a:gridCol>
                <a:gridCol w="3360457">
                  <a:extLst>
                    <a:ext uri="{9D8B030D-6E8A-4147-A177-3AD203B41FA5}">
                      <a16:colId xmlns:a16="http://schemas.microsoft.com/office/drawing/2014/main" val="428138430"/>
                    </a:ext>
                  </a:extLst>
                </a:gridCol>
              </a:tblGrid>
              <a:tr h="452228">
                <a:tc>
                  <a:txBody>
                    <a:bodyPr/>
                    <a:lstStyle/>
                    <a:p>
                      <a:pPr algn="ctr"/>
                      <a:r>
                        <a:rPr lang="en-US" sz="2200" b="1" dirty="0">
                          <a:latin typeface="Montserrat" pitchFamily="2" charset="77"/>
                        </a:rPr>
                        <a:t>Metrics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KNN of this work with four dominant colors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tc>
                  <a:txBody>
                    <a:bodyPr/>
                    <a:lstStyle/>
                    <a:p>
                      <a:pPr algn="ctr"/>
                      <a:r>
                        <a:rPr lang="en-US" sz="2200" b="1" dirty="0">
                          <a:latin typeface="Montserrat" pitchFamily="2" charset="77"/>
                        </a:rPr>
                        <a:t>CNN of our previous work </a:t>
                      </a:r>
                      <a:r>
                        <a:rPr lang="en-US" sz="2200" b="0" dirty="0">
                          <a:latin typeface="Montserrat" pitchFamily="2" charset="77"/>
                        </a:rPr>
                        <a:t>[2] </a:t>
                      </a:r>
                      <a:r>
                        <a:rPr lang="en-US" sz="2200" b="1" dirty="0">
                          <a:latin typeface="Montserrat" pitchFamily="2" charset="77"/>
                        </a:rPr>
                        <a:t>with all the features used during 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3E7"/>
                    </a:solidFill>
                  </a:tcPr>
                </a:tc>
                <a:extLst>
                  <a:ext uri="{0D108BD9-81ED-4DB2-BD59-A6C34878D82A}">
                    <a16:rowId xmlns:a16="http://schemas.microsoft.com/office/drawing/2014/main" val="518999416"/>
                  </a:ext>
                </a:extLst>
              </a:tr>
              <a:tr h="452228">
                <a:tc>
                  <a:txBody>
                    <a:bodyPr/>
                    <a:lstStyle/>
                    <a:p>
                      <a:pPr algn="ctr"/>
                      <a:r>
                        <a:rPr lang="en-US" sz="2200" dirty="0">
                          <a:latin typeface="Montserrat" pitchFamily="2" charset="77"/>
                        </a:rPr>
                        <a:t>Accuracy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455088"/>
                  </a:ext>
                </a:extLst>
              </a:tr>
              <a:tr h="452228">
                <a:tc>
                  <a:txBody>
                    <a:bodyPr/>
                    <a:lstStyle/>
                    <a:p>
                      <a:pPr algn="ctr"/>
                      <a:r>
                        <a:rPr lang="en-US" sz="2200" dirty="0">
                          <a:latin typeface="Montserrat" pitchFamily="2" charset="77"/>
                        </a:rPr>
                        <a:t>Precision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96 %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381251"/>
                  </a:ext>
                </a:extLst>
              </a:tr>
              <a:tr h="452228">
                <a:tc>
                  <a:txBody>
                    <a:bodyPr/>
                    <a:lstStyle/>
                    <a:p>
                      <a:pPr algn="ctr"/>
                      <a:r>
                        <a:rPr lang="en-US" sz="2200" dirty="0">
                          <a:latin typeface="Montserrat" pitchFamily="2" charset="77"/>
                        </a:rPr>
                        <a:t>Recall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70927"/>
                  </a:ext>
                </a:extLst>
              </a:tr>
              <a:tr h="452228">
                <a:tc>
                  <a:txBody>
                    <a:bodyPr/>
                    <a:lstStyle/>
                    <a:p>
                      <a:pPr algn="ctr"/>
                      <a:r>
                        <a:rPr lang="en-US" sz="2200" dirty="0">
                          <a:latin typeface="Montserrat" pitchFamily="2" charset="77"/>
                        </a:rPr>
                        <a:t>F</a:t>
                      </a:r>
                      <a:r>
                        <a:rPr lang="en-US" sz="2200" baseline="-25000" dirty="0">
                          <a:latin typeface="Montserrat" pitchFamily="2" charset="77"/>
                        </a:rPr>
                        <a:t>1</a:t>
                      </a:r>
                      <a:r>
                        <a:rPr lang="en-US" sz="2200" dirty="0">
                          <a:latin typeface="Montserrat" pitchFamily="2" charset="77"/>
                        </a:rPr>
                        <a:t> score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93 %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Montserrat" pitchFamily="2" charset="77"/>
                        </a:rPr>
                        <a:t>95 %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711281"/>
                  </a:ext>
                </a:extLst>
              </a:tr>
              <a:tr h="452228">
                <a:tc>
                  <a:txBody>
                    <a:bodyPr/>
                    <a:lstStyle/>
                    <a:p>
                      <a:pPr algn="ctr"/>
                      <a:r>
                        <a:rPr lang="en-US" sz="2200" dirty="0">
                          <a:latin typeface="Montserrat" pitchFamily="2" charset="77"/>
                        </a:rPr>
                        <a:t>Training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4.33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120 min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056293223"/>
                  </a:ext>
                </a:extLst>
              </a:tr>
              <a:tr h="452228">
                <a:tc>
                  <a:txBody>
                    <a:bodyPr/>
                    <a:lstStyle/>
                    <a:p>
                      <a:pPr algn="ctr"/>
                      <a:r>
                        <a:rPr lang="en-US" sz="2200" dirty="0">
                          <a:latin typeface="Montserrat" pitchFamily="2" charset="77"/>
                        </a:rPr>
                        <a:t>Execution 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339.87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353.74 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491691807"/>
                  </a:ext>
                </a:extLst>
              </a:tr>
              <a:tr h="452228">
                <a:tc>
                  <a:txBody>
                    <a:bodyPr/>
                    <a:lstStyle/>
                    <a:p>
                      <a:pPr algn="ctr"/>
                      <a:r>
                        <a:rPr lang="en-US" sz="2200" dirty="0">
                          <a:latin typeface="Montserrat" pitchFamily="2" charset="77"/>
                        </a:rPr>
                        <a:t>File size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0.018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tc>
                  <a:txBody>
                    <a:bodyPr/>
                    <a:lstStyle/>
                    <a:p>
                      <a:pPr algn="ctr"/>
                      <a:r>
                        <a:rPr lang="en-US" sz="2200" dirty="0">
                          <a:latin typeface="Montserrat" pitchFamily="2" charset="77"/>
                        </a:rPr>
                        <a:t>2.6 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2F5"/>
                    </a:solidFill>
                  </a:tcPr>
                </a:tc>
                <a:extLst>
                  <a:ext uri="{0D108BD9-81ED-4DB2-BD59-A6C34878D82A}">
                    <a16:rowId xmlns:a16="http://schemas.microsoft.com/office/drawing/2014/main" val="544307695"/>
                  </a:ext>
                </a:extLst>
              </a:tr>
            </a:tbl>
          </a:graphicData>
        </a:graphic>
      </p:graphicFrame>
      <p:sp>
        <p:nvSpPr>
          <p:cNvPr id="16" name="Rectangle 15">
            <a:extLst>
              <a:ext uri="{FF2B5EF4-FFF2-40B4-BE49-F238E27FC236}">
                <a16:creationId xmlns:a16="http://schemas.microsoft.com/office/drawing/2014/main" id="{63217799-5BC5-4B44-B604-4FE00840F62F}"/>
              </a:ext>
            </a:extLst>
          </p:cNvPr>
          <p:cNvSpPr/>
          <p:nvPr/>
        </p:nvSpPr>
        <p:spPr>
          <a:xfrm>
            <a:off x="4046091" y="3126779"/>
            <a:ext cx="10195816" cy="1043555"/>
          </a:xfrm>
          <a:prstGeom prst="rect">
            <a:avLst/>
          </a:prstGeom>
        </p:spPr>
        <p:txBody>
          <a:bodyPr wrap="square" anchor="ctr">
            <a:spAutoFit/>
          </a:bodyPr>
          <a:lstStyle/>
          <a:p>
            <a:pPr algn="ctr">
              <a:lnSpc>
                <a:spcPts val="3919"/>
              </a:lnSpc>
            </a:pPr>
            <a:r>
              <a:rPr lang="en-US" sz="2400" b="1" spc="335" dirty="0">
                <a:solidFill>
                  <a:srgbClr val="1D242C"/>
                </a:solidFill>
                <a:latin typeface="Montserrat Light"/>
              </a:rPr>
              <a:t>Table 6.</a:t>
            </a:r>
            <a:r>
              <a:rPr lang="en-US" sz="2400" spc="335" dirty="0">
                <a:solidFill>
                  <a:srgbClr val="1D242C"/>
                </a:solidFill>
                <a:latin typeface="Montserrat Light"/>
              </a:rPr>
              <a:t> Comparison of the average accuracies of this research with our previous work</a:t>
            </a:r>
          </a:p>
        </p:txBody>
      </p:sp>
    </p:spTree>
    <p:extLst>
      <p:ext uri="{BB962C8B-B14F-4D97-AF65-F5344CB8AC3E}">
        <p14:creationId xmlns:p14="http://schemas.microsoft.com/office/powerpoint/2010/main" val="211222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083636" y="2383447"/>
            <a:ext cx="5334000" cy="2231380"/>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Conclusions &amp;</a:t>
            </a:r>
          </a:p>
          <a:p>
            <a:pPr algn="ctr">
              <a:lnSpc>
                <a:spcPts val="5820"/>
              </a:lnSpc>
            </a:pPr>
            <a:r>
              <a:rPr lang="en-US" sz="6000" spc="300" dirty="0">
                <a:solidFill>
                  <a:srgbClr val="1D242C"/>
                </a:solidFill>
                <a:latin typeface="Montserrat Classic Bold"/>
              </a:rPr>
              <a:t>Future Work</a:t>
            </a:r>
          </a:p>
        </p:txBody>
      </p:sp>
      <p:pic>
        <p:nvPicPr>
          <p:cNvPr id="43" name="Graphic 42" descr="Badge 4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763000" y="2552700"/>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1">
              <a:lumMod val="60000"/>
              <a:lumOff val="40000"/>
              <a:alpha val="5098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solidFill>
              <a:schemeClr val="accent1"/>
            </a:solidFill>
          </p:spPr>
        </p:sp>
      </p:grpSp>
      <p:grpSp>
        <p:nvGrpSpPr>
          <p:cNvPr id="16" name="Picture 27">
            <a:extLst>
              <a:ext uri="{FF2B5EF4-FFF2-40B4-BE49-F238E27FC236}">
                <a16:creationId xmlns:a16="http://schemas.microsoft.com/office/drawing/2014/main" id="{7AFDDA9D-AA89-994A-8DD5-B43CC986B96F}"/>
              </a:ext>
            </a:extLst>
          </p:cNvPr>
          <p:cNvGrpSpPr/>
          <p:nvPr/>
        </p:nvGrpSpPr>
        <p:grpSpPr>
          <a:xfrm>
            <a:off x="4814743" y="4860016"/>
            <a:ext cx="3338657" cy="3102884"/>
            <a:chOff x="8627034" y="6962480"/>
            <a:chExt cx="3043358" cy="3043358"/>
          </a:xfrm>
        </p:grpSpPr>
        <p:sp>
          <p:nvSpPr>
            <p:cNvPr id="17" name="Freeform 16">
              <a:extLst>
                <a:ext uri="{FF2B5EF4-FFF2-40B4-BE49-F238E27FC236}">
                  <a16:creationId xmlns:a16="http://schemas.microsoft.com/office/drawing/2014/main" id="{925D3317-97E4-C94B-A321-8D9CBA55B807}"/>
                </a:ext>
              </a:extLst>
            </p:cNvPr>
            <p:cNvSpPr/>
            <p:nvPr/>
          </p:nvSpPr>
          <p:spPr>
            <a:xfrm>
              <a:off x="8627034" y="6962480"/>
              <a:ext cx="3043358" cy="3043358"/>
            </a:xfrm>
            <a:custGeom>
              <a:avLst/>
              <a:gdLst>
                <a:gd name="connsiteX0" fmla="*/ 3043359 w 3043358"/>
                <a:gd name="connsiteY0" fmla="*/ 1521680 h 3043358"/>
                <a:gd name="connsiteX1" fmla="*/ 1521680 w 3043358"/>
                <a:gd name="connsiteY1" fmla="*/ 3043359 h 3043358"/>
                <a:gd name="connsiteX2" fmla="*/ 0 w 3043358"/>
                <a:gd name="connsiteY2" fmla="*/ 1521680 h 3043358"/>
                <a:gd name="connsiteX3" fmla="*/ 1521680 w 3043358"/>
                <a:gd name="connsiteY3" fmla="*/ 0 h 3043358"/>
                <a:gd name="connsiteX4" fmla="*/ 3043359 w 3043358"/>
                <a:gd name="connsiteY4" fmla="*/ 1521680 h 3043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3358" h="3043358">
                  <a:moveTo>
                    <a:pt x="3043359" y="1521680"/>
                  </a:moveTo>
                  <a:cubicBezTo>
                    <a:pt x="3043359" y="2362047"/>
                    <a:pt x="2362047" y="3043359"/>
                    <a:pt x="1521680" y="3043359"/>
                  </a:cubicBezTo>
                  <a:cubicBezTo>
                    <a:pt x="681312" y="3043359"/>
                    <a:pt x="0" y="2362047"/>
                    <a:pt x="0" y="1521680"/>
                  </a:cubicBezTo>
                  <a:cubicBezTo>
                    <a:pt x="0" y="681159"/>
                    <a:pt x="681312" y="0"/>
                    <a:pt x="1521680" y="0"/>
                  </a:cubicBezTo>
                  <a:cubicBezTo>
                    <a:pt x="2362047" y="0"/>
                    <a:pt x="3043359" y="681159"/>
                    <a:pt x="3043359" y="1521680"/>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28D5648-D62F-A640-B0DE-D7B5C600813F}"/>
                </a:ext>
              </a:extLst>
            </p:cNvPr>
            <p:cNvSpPr/>
            <p:nvPr/>
          </p:nvSpPr>
          <p:spPr>
            <a:xfrm>
              <a:off x="9046528" y="7381974"/>
              <a:ext cx="2204372" cy="2204372"/>
            </a:xfrm>
            <a:custGeom>
              <a:avLst/>
              <a:gdLst>
                <a:gd name="connsiteX0" fmla="*/ 2204372 w 2204372"/>
                <a:gd name="connsiteY0" fmla="*/ 1102186 h 2204372"/>
                <a:gd name="connsiteX1" fmla="*/ 1102186 w 2204372"/>
                <a:gd name="connsiteY1" fmla="*/ 2204372 h 2204372"/>
                <a:gd name="connsiteX2" fmla="*/ 0 w 2204372"/>
                <a:gd name="connsiteY2" fmla="*/ 1102186 h 2204372"/>
                <a:gd name="connsiteX3" fmla="*/ 1102186 w 2204372"/>
                <a:gd name="connsiteY3" fmla="*/ 0 h 2204372"/>
                <a:gd name="connsiteX4" fmla="*/ 2204372 w 2204372"/>
                <a:gd name="connsiteY4" fmla="*/ 1102186 h 220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72" h="2204372">
                  <a:moveTo>
                    <a:pt x="2204372" y="1102186"/>
                  </a:moveTo>
                  <a:cubicBezTo>
                    <a:pt x="2204372" y="1710950"/>
                    <a:pt x="1710950" y="2204372"/>
                    <a:pt x="1102186" y="2204372"/>
                  </a:cubicBezTo>
                  <a:cubicBezTo>
                    <a:pt x="493422" y="2204372"/>
                    <a:pt x="0" y="1710950"/>
                    <a:pt x="0" y="1102186"/>
                  </a:cubicBezTo>
                  <a:cubicBezTo>
                    <a:pt x="0" y="493422"/>
                    <a:pt x="493422" y="0"/>
                    <a:pt x="1102186" y="0"/>
                  </a:cubicBezTo>
                  <a:cubicBezTo>
                    <a:pt x="1710950" y="0"/>
                    <a:pt x="2204372" y="493422"/>
                    <a:pt x="2204372" y="1102186"/>
                  </a:cubicBezTo>
                </a:path>
              </a:pathLst>
            </a:custGeom>
            <a:solidFill>
              <a:srgbClr val="F5F5EF"/>
            </a:solidFill>
            <a:ln w="15298"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4B02055-6219-E147-89F8-632B2833E39F}"/>
                </a:ext>
              </a:extLst>
            </p:cNvPr>
            <p:cNvSpPr/>
            <p:nvPr/>
          </p:nvSpPr>
          <p:spPr>
            <a:xfrm>
              <a:off x="9429056" y="7764502"/>
              <a:ext cx="1439314" cy="1439314"/>
            </a:xfrm>
            <a:custGeom>
              <a:avLst/>
              <a:gdLst>
                <a:gd name="connsiteX0" fmla="*/ 1439315 w 1439314"/>
                <a:gd name="connsiteY0" fmla="*/ 719658 h 1439314"/>
                <a:gd name="connsiteX1" fmla="*/ 719658 w 1439314"/>
                <a:gd name="connsiteY1" fmla="*/ 1439315 h 1439314"/>
                <a:gd name="connsiteX2" fmla="*/ 0 w 1439314"/>
                <a:gd name="connsiteY2" fmla="*/ 719658 h 1439314"/>
                <a:gd name="connsiteX3" fmla="*/ 719658 w 1439314"/>
                <a:gd name="connsiteY3" fmla="*/ 0 h 1439314"/>
                <a:gd name="connsiteX4" fmla="*/ 1439315 w 1439314"/>
                <a:gd name="connsiteY4" fmla="*/ 719658 h 1439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314" h="1439314">
                  <a:moveTo>
                    <a:pt x="1439315" y="719658"/>
                  </a:moveTo>
                  <a:cubicBezTo>
                    <a:pt x="1439315" y="1117218"/>
                    <a:pt x="1117218" y="1439315"/>
                    <a:pt x="719658" y="1439315"/>
                  </a:cubicBezTo>
                  <a:cubicBezTo>
                    <a:pt x="322251" y="1439315"/>
                    <a:pt x="0" y="1117218"/>
                    <a:pt x="0" y="719658"/>
                  </a:cubicBezTo>
                  <a:cubicBezTo>
                    <a:pt x="0" y="322251"/>
                    <a:pt x="322251" y="0"/>
                    <a:pt x="719658" y="0"/>
                  </a:cubicBezTo>
                  <a:cubicBezTo>
                    <a:pt x="1117218" y="0"/>
                    <a:pt x="1439315" y="322251"/>
                    <a:pt x="1439315" y="719658"/>
                  </a:cubicBezTo>
                </a:path>
              </a:pathLst>
            </a:custGeom>
            <a:solidFill>
              <a:schemeClr val="accent1">
                <a:lumMod val="60000"/>
                <a:lumOff val="40000"/>
              </a:schemeClr>
            </a:solidFill>
            <a:ln w="15298"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E4ECAFE-F703-3D4F-8C2F-8B83D6C05895}"/>
                </a:ext>
              </a:extLst>
            </p:cNvPr>
            <p:cNvSpPr/>
            <p:nvPr/>
          </p:nvSpPr>
          <p:spPr>
            <a:xfrm>
              <a:off x="9780449" y="8115895"/>
              <a:ext cx="736529" cy="736529"/>
            </a:xfrm>
            <a:custGeom>
              <a:avLst/>
              <a:gdLst>
                <a:gd name="connsiteX0" fmla="*/ 736529 w 736529"/>
                <a:gd name="connsiteY0" fmla="*/ 368265 h 736529"/>
                <a:gd name="connsiteX1" fmla="*/ 368265 w 736529"/>
                <a:gd name="connsiteY1" fmla="*/ 736529 h 736529"/>
                <a:gd name="connsiteX2" fmla="*/ 0 w 736529"/>
                <a:gd name="connsiteY2" fmla="*/ 368265 h 736529"/>
                <a:gd name="connsiteX3" fmla="*/ 368265 w 736529"/>
                <a:gd name="connsiteY3" fmla="*/ 0 h 736529"/>
                <a:gd name="connsiteX4" fmla="*/ 736529 w 736529"/>
                <a:gd name="connsiteY4" fmla="*/ 368265 h 736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29" h="736529">
                  <a:moveTo>
                    <a:pt x="736529" y="368265"/>
                  </a:moveTo>
                  <a:cubicBezTo>
                    <a:pt x="736529" y="571646"/>
                    <a:pt x="571646" y="736529"/>
                    <a:pt x="368265" y="736529"/>
                  </a:cubicBezTo>
                  <a:cubicBezTo>
                    <a:pt x="164883" y="736529"/>
                    <a:pt x="0" y="571646"/>
                    <a:pt x="0" y="368265"/>
                  </a:cubicBezTo>
                  <a:cubicBezTo>
                    <a:pt x="0" y="164883"/>
                    <a:pt x="164883" y="0"/>
                    <a:pt x="368265" y="0"/>
                  </a:cubicBezTo>
                  <a:cubicBezTo>
                    <a:pt x="571646" y="0"/>
                    <a:pt x="736529" y="164883"/>
                    <a:pt x="736529" y="368265"/>
                  </a:cubicBezTo>
                </a:path>
              </a:pathLst>
            </a:custGeom>
            <a:solidFill>
              <a:srgbClr val="F5F5EF"/>
            </a:solidFill>
            <a:ln w="15298" cap="flat">
              <a:solidFill>
                <a:schemeClr val="accent1">
                  <a:lumMod val="40000"/>
                  <a:lumOff val="60000"/>
                </a:schemeClr>
              </a:solid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35FBEF2-0C46-A343-9DAB-DE169413B209}"/>
                </a:ext>
              </a:extLst>
            </p:cNvPr>
            <p:cNvSpPr/>
            <p:nvPr/>
          </p:nvSpPr>
          <p:spPr>
            <a:xfrm>
              <a:off x="10752723" y="7349304"/>
              <a:ext cx="792666" cy="622567"/>
            </a:xfrm>
            <a:custGeom>
              <a:avLst/>
              <a:gdLst>
                <a:gd name="connsiteX0" fmla="*/ 516583 w 792666"/>
                <a:gd name="connsiteY0" fmla="*/ 0 h 622567"/>
                <a:gd name="connsiteX1" fmla="*/ 0 w 792666"/>
                <a:gd name="connsiteY1" fmla="*/ 516736 h 622567"/>
                <a:gd name="connsiteX2" fmla="*/ 271789 w 792666"/>
                <a:gd name="connsiteY2" fmla="*/ 622568 h 622567"/>
                <a:gd name="connsiteX3" fmla="*/ 792666 w 792666"/>
                <a:gd name="connsiteY3" fmla="*/ 101844 h 622567"/>
                <a:gd name="connsiteX4" fmla="*/ 516583 w 792666"/>
                <a:gd name="connsiteY4" fmla="*/ 0 h 62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66" h="622567">
                  <a:moveTo>
                    <a:pt x="516583" y="0"/>
                  </a:moveTo>
                  <a:lnTo>
                    <a:pt x="0" y="516736"/>
                  </a:lnTo>
                  <a:lnTo>
                    <a:pt x="271789" y="622568"/>
                  </a:lnTo>
                  <a:lnTo>
                    <a:pt x="792666" y="101844"/>
                  </a:lnTo>
                  <a:lnTo>
                    <a:pt x="516583" y="0"/>
                  </a:lnTo>
                </a:path>
              </a:pathLst>
            </a:custGeom>
            <a:solidFill>
              <a:schemeClr val="accent1">
                <a:lumMod val="75000"/>
              </a:schemeClr>
            </a:solidFill>
            <a:ln w="15298"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A927A0B-E4DE-DC44-AB17-11C8D194EF19}"/>
                </a:ext>
              </a:extLst>
            </p:cNvPr>
            <p:cNvSpPr/>
            <p:nvPr/>
          </p:nvSpPr>
          <p:spPr>
            <a:xfrm>
              <a:off x="10646738" y="7073374"/>
              <a:ext cx="622567" cy="792666"/>
            </a:xfrm>
            <a:custGeom>
              <a:avLst/>
              <a:gdLst>
                <a:gd name="connsiteX0" fmla="*/ 622568 w 622567"/>
                <a:gd name="connsiteY0" fmla="*/ 275930 h 792666"/>
                <a:gd name="connsiteX1" fmla="*/ 105985 w 622567"/>
                <a:gd name="connsiteY1" fmla="*/ 792666 h 792666"/>
                <a:gd name="connsiteX2" fmla="*/ 0 w 622567"/>
                <a:gd name="connsiteY2" fmla="*/ 520877 h 792666"/>
                <a:gd name="connsiteX3" fmla="*/ 520877 w 622567"/>
                <a:gd name="connsiteY3" fmla="*/ 0 h 792666"/>
                <a:gd name="connsiteX4" fmla="*/ 622568 w 622567"/>
                <a:gd name="connsiteY4" fmla="*/ 275930 h 792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567" h="792666">
                  <a:moveTo>
                    <a:pt x="622568" y="275930"/>
                  </a:moveTo>
                  <a:lnTo>
                    <a:pt x="105985" y="792666"/>
                  </a:lnTo>
                  <a:lnTo>
                    <a:pt x="0" y="520877"/>
                  </a:lnTo>
                  <a:lnTo>
                    <a:pt x="520877" y="0"/>
                  </a:lnTo>
                  <a:lnTo>
                    <a:pt x="622568" y="275930"/>
                  </a:lnTo>
                </a:path>
              </a:pathLst>
            </a:custGeom>
            <a:solidFill>
              <a:schemeClr val="accent1">
                <a:lumMod val="75000"/>
              </a:schemeClr>
            </a:solidFill>
            <a:ln w="15298"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BB630A0-AAC0-4E4F-B0B4-BDE820C59759}"/>
                </a:ext>
              </a:extLst>
            </p:cNvPr>
            <p:cNvSpPr/>
            <p:nvPr/>
          </p:nvSpPr>
          <p:spPr>
            <a:xfrm flipV="1">
              <a:off x="10125093" y="8304706"/>
              <a:ext cx="188810" cy="188963"/>
            </a:xfrm>
            <a:custGeom>
              <a:avLst/>
              <a:gdLst>
                <a:gd name="connsiteX0" fmla="*/ -1955 w 188810"/>
                <a:gd name="connsiteY0" fmla="*/ 186989 h 188963"/>
                <a:gd name="connsiteX1" fmla="*/ 9088 w 188810"/>
                <a:gd name="connsiteY1" fmla="*/ 9222 h 188963"/>
                <a:gd name="connsiteX2" fmla="*/ 186855 w 188810"/>
                <a:gd name="connsiteY2" fmla="*/ -1974 h 188963"/>
              </a:gdLst>
              <a:ahLst/>
              <a:cxnLst>
                <a:cxn ang="0">
                  <a:pos x="connsiteX0" y="connsiteY0"/>
                </a:cxn>
                <a:cxn ang="0">
                  <a:pos x="connsiteX1" y="connsiteY1"/>
                </a:cxn>
                <a:cxn ang="0">
                  <a:pos x="connsiteX2" y="connsiteY2"/>
                </a:cxn>
              </a:cxnLst>
              <a:rect l="l" t="t" r="r" b="b"/>
              <a:pathLst>
                <a:path w="188810" h="188963">
                  <a:moveTo>
                    <a:pt x="-1955" y="186989"/>
                  </a:moveTo>
                  <a:lnTo>
                    <a:pt x="9088" y="9222"/>
                  </a:lnTo>
                  <a:lnTo>
                    <a:pt x="186855" y="-1974"/>
                  </a:lnTo>
                </a:path>
              </a:pathLst>
            </a:custGeom>
            <a:noFill/>
            <a:ln w="91786" cap="flat">
              <a:solidFill>
                <a:schemeClr val="accent1"/>
              </a:solid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3409C16A-26DE-B24F-9D61-E85BF09C25EB}"/>
                </a:ext>
              </a:extLst>
            </p:cNvPr>
            <p:cNvSpPr/>
            <p:nvPr/>
          </p:nvSpPr>
          <p:spPr>
            <a:xfrm flipV="1">
              <a:off x="10136137" y="7262337"/>
              <a:ext cx="1220288" cy="1220135"/>
            </a:xfrm>
            <a:custGeom>
              <a:avLst/>
              <a:gdLst>
                <a:gd name="connsiteX0" fmla="*/ 1218024 w 1220288"/>
                <a:gd name="connsiteY0" fmla="*/ 1217783 h 1220135"/>
                <a:gd name="connsiteX1" fmla="*/ -2264 w 1220288"/>
                <a:gd name="connsiteY1" fmla="*/ -2352 h 1220135"/>
              </a:gdLst>
              <a:ahLst/>
              <a:cxnLst>
                <a:cxn ang="0">
                  <a:pos x="connsiteX0" y="connsiteY0"/>
                </a:cxn>
                <a:cxn ang="0">
                  <a:pos x="connsiteX1" y="connsiteY1"/>
                </a:cxn>
              </a:cxnLst>
              <a:rect l="l" t="t" r="r" b="b"/>
              <a:pathLst>
                <a:path w="1220288" h="1220135">
                  <a:moveTo>
                    <a:pt x="1218024" y="1217783"/>
                  </a:moveTo>
                  <a:lnTo>
                    <a:pt x="-2264" y="-2352"/>
                  </a:lnTo>
                </a:path>
              </a:pathLst>
            </a:custGeom>
            <a:noFill/>
            <a:ln w="91786" cap="flat">
              <a:solidFill>
                <a:schemeClr val="accent1"/>
              </a:solidFill>
              <a:prstDash val="solid"/>
              <a:miter/>
            </a:ln>
          </p:spPr>
          <p:txBody>
            <a:bodyPr rtlCol="0" anchor="ctr"/>
            <a:lstStyle/>
            <a:p>
              <a:endParaRPr lang="en-US"/>
            </a:p>
          </p:txBody>
        </p:sp>
      </p:grpSp>
      <p:grpSp>
        <p:nvGrpSpPr>
          <p:cNvPr id="10" name="Picture 25">
            <a:extLst>
              <a:ext uri="{FF2B5EF4-FFF2-40B4-BE49-F238E27FC236}">
                <a16:creationId xmlns:a16="http://schemas.microsoft.com/office/drawing/2014/main" id="{4E55B16F-1D35-AA49-AD7E-8E5F40D10F15}"/>
              </a:ext>
            </a:extLst>
          </p:cNvPr>
          <p:cNvGrpSpPr/>
          <p:nvPr/>
        </p:nvGrpSpPr>
        <p:grpSpPr>
          <a:xfrm>
            <a:off x="1902733" y="3389242"/>
            <a:ext cx="3552757" cy="4573658"/>
            <a:chOff x="6116660" y="6305092"/>
            <a:chExt cx="3552757" cy="4573658"/>
          </a:xfrm>
        </p:grpSpPr>
        <p:sp>
          <p:nvSpPr>
            <p:cNvPr id="11" name="Freeform 10">
              <a:extLst>
                <a:ext uri="{FF2B5EF4-FFF2-40B4-BE49-F238E27FC236}">
                  <a16:creationId xmlns:a16="http://schemas.microsoft.com/office/drawing/2014/main" id="{FAD0BACB-92CD-9A45-9166-46166D5C9BDE}"/>
                </a:ext>
              </a:extLst>
            </p:cNvPr>
            <p:cNvSpPr/>
            <p:nvPr/>
          </p:nvSpPr>
          <p:spPr>
            <a:xfrm>
              <a:off x="6116660" y="6305092"/>
              <a:ext cx="3552757" cy="3744074"/>
            </a:xfrm>
            <a:custGeom>
              <a:avLst/>
              <a:gdLst>
                <a:gd name="connsiteX0" fmla="*/ 3552758 w 3552757"/>
                <a:gd name="connsiteY0" fmla="*/ 1775341 h 3744074"/>
                <a:gd name="connsiteX1" fmla="*/ 1776494 w 3552757"/>
                <a:gd name="connsiteY1" fmla="*/ 0 h 3744074"/>
                <a:gd name="connsiteX2" fmla="*/ 0 w 3552757"/>
                <a:gd name="connsiteY2" fmla="*/ 1775341 h 3744074"/>
                <a:gd name="connsiteX3" fmla="*/ 842468 w 3552757"/>
                <a:gd name="connsiteY3" fmla="*/ 3285372 h 3744074"/>
                <a:gd name="connsiteX4" fmla="*/ 842007 w 3552757"/>
                <a:gd name="connsiteY4" fmla="*/ 3285372 h 3744074"/>
                <a:gd name="connsiteX5" fmla="*/ 1028582 w 3552757"/>
                <a:gd name="connsiteY5" fmla="*/ 3744075 h 3744074"/>
                <a:gd name="connsiteX6" fmla="*/ 2524407 w 3552757"/>
                <a:gd name="connsiteY6" fmla="*/ 3744075 h 3744074"/>
                <a:gd name="connsiteX7" fmla="*/ 2710981 w 3552757"/>
                <a:gd name="connsiteY7" fmla="*/ 3285372 h 3744074"/>
                <a:gd name="connsiteX8" fmla="*/ 2710751 w 3552757"/>
                <a:gd name="connsiteY8" fmla="*/ 3285372 h 3744074"/>
                <a:gd name="connsiteX9" fmla="*/ 3552758 w 3552757"/>
                <a:gd name="connsiteY9" fmla="*/ 1775341 h 37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757" h="3744074">
                  <a:moveTo>
                    <a:pt x="3552758" y="1775341"/>
                  </a:moveTo>
                  <a:cubicBezTo>
                    <a:pt x="3552758" y="794777"/>
                    <a:pt x="2757568" y="0"/>
                    <a:pt x="1776494" y="0"/>
                  </a:cubicBezTo>
                  <a:cubicBezTo>
                    <a:pt x="795421" y="0"/>
                    <a:pt x="0" y="794777"/>
                    <a:pt x="0" y="1775341"/>
                  </a:cubicBezTo>
                  <a:cubicBezTo>
                    <a:pt x="0" y="2413376"/>
                    <a:pt x="336941" y="2972348"/>
                    <a:pt x="842468" y="3285372"/>
                  </a:cubicBezTo>
                  <a:lnTo>
                    <a:pt x="842007" y="3285372"/>
                  </a:lnTo>
                  <a:cubicBezTo>
                    <a:pt x="842007" y="3285372"/>
                    <a:pt x="1012668" y="3437966"/>
                    <a:pt x="1028582" y="3744075"/>
                  </a:cubicBezTo>
                  <a:lnTo>
                    <a:pt x="2524407" y="3744075"/>
                  </a:lnTo>
                  <a:cubicBezTo>
                    <a:pt x="2540551" y="3437966"/>
                    <a:pt x="2710981" y="3285372"/>
                    <a:pt x="2710981" y="3285372"/>
                  </a:cubicBezTo>
                  <a:lnTo>
                    <a:pt x="2710751" y="3285372"/>
                  </a:lnTo>
                  <a:cubicBezTo>
                    <a:pt x="3216047" y="2972348"/>
                    <a:pt x="3552758" y="2413376"/>
                    <a:pt x="3552758" y="1775341"/>
                  </a:cubicBezTo>
                </a:path>
              </a:pathLst>
            </a:custGeom>
            <a:solidFill>
              <a:schemeClr val="accent1">
                <a:lumMod val="40000"/>
                <a:lumOff val="60000"/>
              </a:schemeClr>
            </a:solidFill>
            <a:ln w="23008"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D0743204-397B-FC4D-877A-B6C3109BB3AE}"/>
                </a:ext>
              </a:extLst>
            </p:cNvPr>
            <p:cNvSpPr/>
            <p:nvPr/>
          </p:nvSpPr>
          <p:spPr>
            <a:xfrm>
              <a:off x="7298376" y="10629115"/>
              <a:ext cx="1200857" cy="249635"/>
            </a:xfrm>
            <a:custGeom>
              <a:avLst/>
              <a:gdLst>
                <a:gd name="connsiteX0" fmla="*/ 612537 w 1200857"/>
                <a:gd name="connsiteY0" fmla="*/ 0 h 249635"/>
                <a:gd name="connsiteX1" fmla="*/ 0 w 1200857"/>
                <a:gd name="connsiteY1" fmla="*/ 0 h 249635"/>
                <a:gd name="connsiteX2" fmla="*/ 241924 w 1200857"/>
                <a:gd name="connsiteY2" fmla="*/ 249635 h 249635"/>
                <a:gd name="connsiteX3" fmla="*/ 958933 w 1200857"/>
                <a:gd name="connsiteY3" fmla="*/ 249635 h 249635"/>
                <a:gd name="connsiteX4" fmla="*/ 1200858 w 1200857"/>
                <a:gd name="connsiteY4" fmla="*/ 0 h 249635"/>
                <a:gd name="connsiteX5" fmla="*/ 612537 w 1200857"/>
                <a:gd name="connsiteY5" fmla="*/ 0 h 24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57" h="249635">
                  <a:moveTo>
                    <a:pt x="612537" y="0"/>
                  </a:moveTo>
                  <a:lnTo>
                    <a:pt x="0" y="0"/>
                  </a:lnTo>
                  <a:lnTo>
                    <a:pt x="241924" y="249635"/>
                  </a:lnTo>
                  <a:lnTo>
                    <a:pt x="958933" y="249635"/>
                  </a:lnTo>
                  <a:lnTo>
                    <a:pt x="1200858" y="0"/>
                  </a:lnTo>
                  <a:lnTo>
                    <a:pt x="612537" y="0"/>
                  </a:lnTo>
                </a:path>
              </a:pathLst>
            </a:custGeom>
            <a:solidFill>
              <a:schemeClr val="accent1"/>
            </a:solidFill>
            <a:ln w="2300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984BCA2C-5F24-504B-92FC-FCAEA71E5BA4}"/>
                </a:ext>
              </a:extLst>
            </p:cNvPr>
            <p:cNvSpPr/>
            <p:nvPr/>
          </p:nvSpPr>
          <p:spPr>
            <a:xfrm>
              <a:off x="7145242" y="10049167"/>
              <a:ext cx="1495825" cy="579947"/>
            </a:xfrm>
            <a:custGeom>
              <a:avLst/>
              <a:gdLst>
                <a:gd name="connsiteX0" fmla="*/ 0 w 1495825"/>
                <a:gd name="connsiteY0" fmla="*/ 0 h 579947"/>
                <a:gd name="connsiteX1" fmla="*/ 1495825 w 1495825"/>
                <a:gd name="connsiteY1" fmla="*/ 0 h 579947"/>
                <a:gd name="connsiteX2" fmla="*/ 1495825 w 1495825"/>
                <a:gd name="connsiteY2" fmla="*/ 579948 h 579947"/>
                <a:gd name="connsiteX3" fmla="*/ 0 w 1495825"/>
                <a:gd name="connsiteY3" fmla="*/ 579948 h 579947"/>
                <a:gd name="connsiteX4" fmla="*/ 0 w 1495825"/>
                <a:gd name="connsiteY4" fmla="*/ 0 h 579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579947">
                  <a:moveTo>
                    <a:pt x="0" y="0"/>
                  </a:moveTo>
                  <a:lnTo>
                    <a:pt x="1495825" y="0"/>
                  </a:lnTo>
                  <a:lnTo>
                    <a:pt x="1495825" y="579948"/>
                  </a:lnTo>
                  <a:lnTo>
                    <a:pt x="0" y="579948"/>
                  </a:lnTo>
                  <a:lnTo>
                    <a:pt x="0" y="0"/>
                  </a:lnTo>
                </a:path>
              </a:pathLst>
            </a:custGeom>
            <a:solidFill>
              <a:schemeClr val="accent1">
                <a:lumMod val="75000"/>
              </a:schemeClr>
            </a:solidFill>
            <a:ln w="23008"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4613020-04C5-4C4B-865F-89E7EC6401E2}"/>
                </a:ext>
              </a:extLst>
            </p:cNvPr>
            <p:cNvSpPr/>
            <p:nvPr/>
          </p:nvSpPr>
          <p:spPr>
            <a:xfrm>
              <a:off x="7145242" y="10413594"/>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C6EFEC0-8D6D-0E4B-B18F-37A2B8FDCB6B}"/>
                </a:ext>
              </a:extLst>
            </p:cNvPr>
            <p:cNvSpPr/>
            <p:nvPr/>
          </p:nvSpPr>
          <p:spPr>
            <a:xfrm>
              <a:off x="7145242" y="10188161"/>
              <a:ext cx="1495825" cy="76527"/>
            </a:xfrm>
            <a:custGeom>
              <a:avLst/>
              <a:gdLst>
                <a:gd name="connsiteX0" fmla="*/ 1495825 w 1495825"/>
                <a:gd name="connsiteY0" fmla="*/ 76527 h 76527"/>
                <a:gd name="connsiteX1" fmla="*/ 0 w 1495825"/>
                <a:gd name="connsiteY1" fmla="*/ 76527 h 76527"/>
                <a:gd name="connsiteX2" fmla="*/ 0 w 1495825"/>
                <a:gd name="connsiteY2" fmla="*/ 0 h 76527"/>
                <a:gd name="connsiteX3" fmla="*/ 1495825 w 1495825"/>
                <a:gd name="connsiteY3" fmla="*/ 0 h 76527"/>
                <a:gd name="connsiteX4" fmla="*/ 1495825 w 1495825"/>
                <a:gd name="connsiteY4" fmla="*/ 76527 h 7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25" h="76527">
                  <a:moveTo>
                    <a:pt x="1495825" y="76527"/>
                  </a:moveTo>
                  <a:lnTo>
                    <a:pt x="0" y="76527"/>
                  </a:lnTo>
                  <a:lnTo>
                    <a:pt x="0" y="0"/>
                  </a:lnTo>
                  <a:lnTo>
                    <a:pt x="1495825" y="0"/>
                  </a:lnTo>
                  <a:lnTo>
                    <a:pt x="1495825" y="76527"/>
                  </a:lnTo>
                </a:path>
              </a:pathLst>
            </a:custGeom>
            <a:solidFill>
              <a:schemeClr val="accent1"/>
            </a:solidFill>
            <a:ln w="23008" cap="flat">
              <a:noFill/>
              <a:prstDash val="solid"/>
              <a:miter/>
            </a:ln>
          </p:spPr>
          <p:txBody>
            <a:bodyPr rtlCol="0" anchor="ctr"/>
            <a:lstStyle/>
            <a:p>
              <a:endParaRPr lang="en-US"/>
            </a:p>
          </p:txBody>
        </p:sp>
      </p:grpSp>
      <p:grpSp>
        <p:nvGrpSpPr>
          <p:cNvPr id="29" name="Picture 30">
            <a:extLst>
              <a:ext uri="{FF2B5EF4-FFF2-40B4-BE49-F238E27FC236}">
                <a16:creationId xmlns:a16="http://schemas.microsoft.com/office/drawing/2014/main" id="{77010BCA-A4D4-3646-A8ED-243BBB43C3F2}"/>
              </a:ext>
            </a:extLst>
          </p:cNvPr>
          <p:cNvGrpSpPr/>
          <p:nvPr/>
        </p:nvGrpSpPr>
        <p:grpSpPr>
          <a:xfrm>
            <a:off x="16764000" y="8801100"/>
            <a:ext cx="1203168" cy="1201196"/>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1301413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Picture 30">
            <a:extLst>
              <a:ext uri="{FF2B5EF4-FFF2-40B4-BE49-F238E27FC236}">
                <a16:creationId xmlns:a16="http://schemas.microsoft.com/office/drawing/2014/main" id="{77010BCA-A4D4-3646-A8ED-243BBB43C3F2}"/>
              </a:ext>
            </a:extLst>
          </p:cNvPr>
          <p:cNvGrpSpPr/>
          <p:nvPr/>
        </p:nvGrpSpPr>
        <p:grpSpPr>
          <a:xfrm>
            <a:off x="16764000" y="8801100"/>
            <a:ext cx="1203168" cy="1201196"/>
            <a:chOff x="14530911" y="8725541"/>
            <a:chExt cx="1203168" cy="1201196"/>
          </a:xfrm>
        </p:grpSpPr>
        <p:sp>
          <p:nvSpPr>
            <p:cNvPr id="30" name="Freeform 29">
              <a:extLst>
                <a:ext uri="{FF2B5EF4-FFF2-40B4-BE49-F238E27FC236}">
                  <a16:creationId xmlns:a16="http://schemas.microsoft.com/office/drawing/2014/main" id="{514CCBEE-E3BC-6549-A98A-8E93550F311F}"/>
                </a:ext>
              </a:extLst>
            </p:cNvPr>
            <p:cNvSpPr/>
            <p:nvPr/>
          </p:nvSpPr>
          <p:spPr>
            <a:xfrm>
              <a:off x="14530911" y="9325836"/>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E4CB2B8-BBD3-0E4C-AF40-B4D7075B74FA}"/>
                </a:ext>
              </a:extLst>
            </p:cNvPr>
            <p:cNvSpPr/>
            <p:nvPr/>
          </p:nvSpPr>
          <p:spPr>
            <a:xfrm>
              <a:off x="14998346" y="9190292"/>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DEF8526-D3B7-C645-8905-CDC84A044688}"/>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20532AC-4D4C-3B46-AE1E-7DFD0BDD99A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22860F9B-DA12-E548-925B-303799F72E52}"/>
              </a:ext>
            </a:extLst>
          </p:cNvPr>
          <p:cNvGrpSpPr>
            <a:grpSpLocks noChangeAspect="1"/>
          </p:cNvGrpSpPr>
          <p:nvPr/>
        </p:nvGrpSpPr>
        <p:grpSpPr>
          <a:xfrm>
            <a:off x="273251" y="190500"/>
            <a:ext cx="720000" cy="757895"/>
            <a:chOff x="381000" y="419100"/>
            <a:chExt cx="1447800" cy="1524000"/>
          </a:xfrm>
        </p:grpSpPr>
        <p:grpSp>
          <p:nvGrpSpPr>
            <p:cNvPr id="34" name="Group 2">
              <a:extLst>
                <a:ext uri="{FF2B5EF4-FFF2-40B4-BE49-F238E27FC236}">
                  <a16:creationId xmlns:a16="http://schemas.microsoft.com/office/drawing/2014/main" id="{2AE99B27-6A56-DE48-8F59-9E8AB7E0A11E}"/>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7" name="Freeform 3">
                <a:extLst>
                  <a:ext uri="{FF2B5EF4-FFF2-40B4-BE49-F238E27FC236}">
                    <a16:creationId xmlns:a16="http://schemas.microsoft.com/office/drawing/2014/main" id="{F0C3730F-0D84-204B-962A-6728E6FBC77A}"/>
                  </a:ext>
                </a:extLst>
              </p:cNvPr>
              <p:cNvSpPr/>
              <p:nvPr/>
            </p:nvSpPr>
            <p:spPr>
              <a:xfrm>
                <a:off x="14167" y="0"/>
                <a:ext cx="6321665" cy="6350000"/>
              </a:xfrm>
              <a:prstGeom prst="roundRect">
                <a:avLst/>
              </a:prstGeom>
              <a:solidFill>
                <a:srgbClr val="C9D8EB"/>
              </a:solidFill>
            </p:spPr>
          </p:sp>
        </p:grpSp>
        <p:grpSp>
          <p:nvGrpSpPr>
            <p:cNvPr id="35" name="Group 4">
              <a:extLst>
                <a:ext uri="{FF2B5EF4-FFF2-40B4-BE49-F238E27FC236}">
                  <a16:creationId xmlns:a16="http://schemas.microsoft.com/office/drawing/2014/main" id="{24EEF297-52DA-7346-9826-1EDB3EF916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6" name="Freeform 5">
                <a:extLst>
                  <a:ext uri="{FF2B5EF4-FFF2-40B4-BE49-F238E27FC236}">
                    <a16:creationId xmlns:a16="http://schemas.microsoft.com/office/drawing/2014/main" id="{1BE3DD06-7133-AC46-B8D2-1B0AA3AEEED2}"/>
                  </a:ext>
                </a:extLst>
              </p:cNvPr>
              <p:cNvSpPr/>
              <p:nvPr/>
            </p:nvSpPr>
            <p:spPr>
              <a:xfrm>
                <a:off x="14167" y="0"/>
                <a:ext cx="6321665" cy="6350000"/>
              </a:xfrm>
              <a:prstGeom prst="roundRect">
                <a:avLst/>
              </a:prstGeom>
              <a:solidFill>
                <a:srgbClr val="4F81BD"/>
              </a:solidFill>
            </p:spPr>
          </p:sp>
        </p:grpSp>
      </p:grpSp>
      <p:sp>
        <p:nvSpPr>
          <p:cNvPr id="38" name="Rectangle 37">
            <a:extLst>
              <a:ext uri="{FF2B5EF4-FFF2-40B4-BE49-F238E27FC236}">
                <a16:creationId xmlns:a16="http://schemas.microsoft.com/office/drawing/2014/main" id="{5F9E9984-71C6-7F43-A1A5-4E3D900DD185}"/>
              </a:ext>
            </a:extLst>
          </p:cNvPr>
          <p:cNvSpPr/>
          <p:nvPr/>
        </p:nvSpPr>
        <p:spPr>
          <a:xfrm>
            <a:off x="1070683" y="418572"/>
            <a:ext cx="5330117" cy="530786"/>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Conclusions &amp; Future Work</a:t>
            </a:r>
          </a:p>
        </p:txBody>
      </p:sp>
      <p:sp>
        <p:nvSpPr>
          <p:cNvPr id="39" name="Rectangle 38">
            <a:extLst>
              <a:ext uri="{FF2B5EF4-FFF2-40B4-BE49-F238E27FC236}">
                <a16:creationId xmlns:a16="http://schemas.microsoft.com/office/drawing/2014/main" id="{6D37616F-D1C8-0B47-B978-7AEA79AD6ABC}"/>
              </a:ext>
            </a:extLst>
          </p:cNvPr>
          <p:cNvSpPr/>
          <p:nvPr/>
        </p:nvSpPr>
        <p:spPr>
          <a:xfrm>
            <a:off x="4046092" y="2857500"/>
            <a:ext cx="10195816" cy="5044651"/>
          </a:xfrm>
          <a:prstGeom prst="rect">
            <a:avLst/>
          </a:prstGeom>
        </p:spPr>
        <p:txBody>
          <a:bodyPr wrap="square" anchor="ctr">
            <a:spAutoFit/>
          </a:bodyPr>
          <a:lstStyle/>
          <a:p>
            <a:pPr algn="ctr">
              <a:lnSpc>
                <a:spcPts val="3919"/>
              </a:lnSpc>
            </a:pPr>
            <a:r>
              <a:rPr lang="en-US" sz="2400" spc="335" dirty="0">
                <a:solidFill>
                  <a:srgbClr val="1D242C"/>
                </a:solidFill>
                <a:latin typeface="Montserrat Light"/>
              </a:rPr>
              <a:t>The dominant colors approach can be useful in classifications where color is important to differentiate images.</a:t>
            </a:r>
          </a:p>
          <a:p>
            <a:pPr algn="ctr">
              <a:lnSpc>
                <a:spcPts val="3919"/>
              </a:lnSpc>
            </a:pPr>
            <a:endParaRPr lang="en-US" sz="2400" spc="335" dirty="0">
              <a:solidFill>
                <a:srgbClr val="1D242C"/>
              </a:solidFill>
              <a:latin typeface="Montserrat Light"/>
            </a:endParaRPr>
          </a:p>
          <a:p>
            <a:pPr algn="ctr">
              <a:lnSpc>
                <a:spcPts val="3919"/>
              </a:lnSpc>
            </a:pPr>
            <a:r>
              <a:rPr lang="en-US" sz="2400" spc="335" dirty="0">
                <a:solidFill>
                  <a:srgbClr val="1D242C"/>
                </a:solidFill>
                <a:latin typeface="Montserrat Light"/>
              </a:rPr>
              <a:t>As future work, the datasets for training and validation will be extended with a larger number of plutonic rock images taken in the field, rather than in the lab. Also, images will be taken under different conditions and the mobile application will be tested in the field under several conditions. </a:t>
            </a:r>
          </a:p>
        </p:txBody>
      </p:sp>
    </p:spTree>
    <p:extLst>
      <p:ext uri="{BB962C8B-B14F-4D97-AF65-F5344CB8AC3E}">
        <p14:creationId xmlns:p14="http://schemas.microsoft.com/office/powerpoint/2010/main" val="299544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sp>
        <p:nvSpPr>
          <p:cNvPr id="4" name="TextBox 4"/>
          <p:cNvSpPr txBox="1"/>
          <p:nvPr/>
        </p:nvSpPr>
        <p:spPr>
          <a:xfrm>
            <a:off x="1790032" y="1296773"/>
            <a:ext cx="6020996" cy="7693453"/>
          </a:xfrm>
          <a:prstGeom prst="rect">
            <a:avLst/>
          </a:prstGeom>
        </p:spPr>
        <p:txBody>
          <a:bodyPr wrap="square" lIns="0" tIns="0" rIns="0" bIns="0" rtlCol="0" anchor="t">
            <a:spAutoFit/>
          </a:bodyPr>
          <a:lstStyle/>
          <a:p>
            <a:pPr>
              <a:lnSpc>
                <a:spcPct val="150000"/>
              </a:lnSpc>
            </a:pPr>
            <a:r>
              <a:rPr lang="en-US" sz="2400" spc="204" dirty="0">
                <a:solidFill>
                  <a:srgbClr val="F5F5EF"/>
                </a:solidFill>
                <a:latin typeface="Montserrat Light"/>
              </a:rPr>
              <a:t>THIS PROJECT WILL BE PRESENTED IN A POSTER CONFERENCE OF THE </a:t>
            </a:r>
            <a:r>
              <a:rPr lang="en-US" sz="2400" b="1" spc="204" dirty="0">
                <a:solidFill>
                  <a:srgbClr val="F5F5EF"/>
                </a:solidFill>
                <a:latin typeface="Montserrat Light"/>
              </a:rPr>
              <a:t>GEOLOGICAL SOCIETY OF AMERICA (GSA) </a:t>
            </a:r>
            <a:r>
              <a:rPr lang="en-US" sz="2400" spc="204" dirty="0">
                <a:solidFill>
                  <a:srgbClr val="F5F5EF"/>
                </a:solidFill>
                <a:latin typeface="Montserrat Light"/>
              </a:rPr>
              <a:t>THIS MAY 2021.</a:t>
            </a:r>
          </a:p>
          <a:p>
            <a:pPr>
              <a:lnSpc>
                <a:spcPct val="150000"/>
              </a:lnSpc>
            </a:pPr>
            <a:endParaRPr lang="en-US" sz="2400" spc="204" dirty="0">
              <a:solidFill>
                <a:srgbClr val="F5F5EF"/>
              </a:solidFill>
              <a:latin typeface="Montserrat Light"/>
            </a:endParaRPr>
          </a:p>
          <a:p>
            <a:pPr>
              <a:lnSpc>
                <a:spcPct val="150000"/>
              </a:lnSpc>
            </a:pPr>
            <a:r>
              <a:rPr lang="en-US" sz="2400" spc="204" dirty="0">
                <a:solidFill>
                  <a:srgbClr val="F5F5EF"/>
                </a:solidFill>
                <a:latin typeface="Montserrat Light"/>
              </a:rPr>
              <a:t>ALSO, WE AND THE LOMA LINDA UNIVERSITY TEAM SENT AN ARTICLE WITH THIS RESULTS TO THE </a:t>
            </a:r>
            <a:r>
              <a:rPr lang="en-US" sz="2400" b="1" spc="204" dirty="0">
                <a:solidFill>
                  <a:srgbClr val="F5F5EF"/>
                </a:solidFill>
                <a:latin typeface="Montserrat Light"/>
              </a:rPr>
              <a:t>FUTURE TECHNOLOGIES CONFERENCE (FTC)</a:t>
            </a:r>
            <a:r>
              <a:rPr lang="en-US" sz="2400" spc="204" dirty="0">
                <a:solidFill>
                  <a:srgbClr val="F5F5EF"/>
                </a:solidFill>
                <a:latin typeface="Montserrat Light"/>
              </a:rPr>
              <a:t>, VANCOUVER, CANADA. IT HAS BEEN ACCEPTED TO BE PRESENTED ON OCTOBER 2021.</a:t>
            </a:r>
          </a:p>
        </p:txBody>
      </p:sp>
      <p:pic>
        <p:nvPicPr>
          <p:cNvPr id="15" name="Picture 14">
            <a:extLst>
              <a:ext uri="{FF2B5EF4-FFF2-40B4-BE49-F238E27FC236}">
                <a16:creationId xmlns:a16="http://schemas.microsoft.com/office/drawing/2014/main" id="{DCC5C937-2604-7244-A756-50B07002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731" y="518489"/>
            <a:ext cx="7955414" cy="4470644"/>
          </a:xfrm>
          <a:prstGeom prst="rect">
            <a:avLst/>
          </a:prstGeom>
        </p:spPr>
      </p:pic>
      <p:grpSp>
        <p:nvGrpSpPr>
          <p:cNvPr id="17" name="Group 16">
            <a:extLst>
              <a:ext uri="{FF2B5EF4-FFF2-40B4-BE49-F238E27FC236}">
                <a16:creationId xmlns:a16="http://schemas.microsoft.com/office/drawing/2014/main" id="{8A06EEFF-C664-6848-9511-A7E46578526F}"/>
              </a:ext>
            </a:extLst>
          </p:cNvPr>
          <p:cNvGrpSpPr>
            <a:grpSpLocks noChangeAspect="1"/>
          </p:cNvGrpSpPr>
          <p:nvPr/>
        </p:nvGrpSpPr>
        <p:grpSpPr>
          <a:xfrm>
            <a:off x="273251" y="190500"/>
            <a:ext cx="872401" cy="909282"/>
            <a:chOff x="381000" y="419100"/>
            <a:chExt cx="1754251" cy="1828416"/>
          </a:xfrm>
        </p:grpSpPr>
        <p:grpSp>
          <p:nvGrpSpPr>
            <p:cNvPr id="18" name="Group 2">
              <a:extLst>
                <a:ext uri="{FF2B5EF4-FFF2-40B4-BE49-F238E27FC236}">
                  <a16:creationId xmlns:a16="http://schemas.microsoft.com/office/drawing/2014/main" id="{67CDD335-985B-7A4B-8D33-1BACA1CB1767}"/>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1" name="Freeform 3">
                <a:extLst>
                  <a:ext uri="{FF2B5EF4-FFF2-40B4-BE49-F238E27FC236}">
                    <a16:creationId xmlns:a16="http://schemas.microsoft.com/office/drawing/2014/main" id="{D10A45CE-2574-D347-983C-0A2195657016}"/>
                  </a:ext>
                </a:extLst>
              </p:cNvPr>
              <p:cNvSpPr/>
              <p:nvPr/>
            </p:nvSpPr>
            <p:spPr>
              <a:xfrm>
                <a:off x="14167" y="0"/>
                <a:ext cx="6321665" cy="6350000"/>
              </a:xfrm>
              <a:prstGeom prst="roundRect">
                <a:avLst/>
              </a:prstGeom>
              <a:solidFill>
                <a:srgbClr val="C9D8EB"/>
              </a:solidFill>
            </p:spPr>
          </p:sp>
        </p:grpSp>
        <p:grpSp>
          <p:nvGrpSpPr>
            <p:cNvPr id="19" name="Group 4">
              <a:extLst>
                <a:ext uri="{FF2B5EF4-FFF2-40B4-BE49-F238E27FC236}">
                  <a16:creationId xmlns:a16="http://schemas.microsoft.com/office/drawing/2014/main" id="{BD2C2B1A-4643-024A-A97A-380D2328F19D}"/>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20" name="Freeform 5">
                <a:extLst>
                  <a:ext uri="{FF2B5EF4-FFF2-40B4-BE49-F238E27FC236}">
                    <a16:creationId xmlns:a16="http://schemas.microsoft.com/office/drawing/2014/main" id="{702B7B79-A55A-EF46-AB5C-2A34F5104DCF}"/>
                  </a:ext>
                </a:extLst>
              </p:cNvPr>
              <p:cNvSpPr/>
              <p:nvPr/>
            </p:nvSpPr>
            <p:spPr>
              <a:xfrm>
                <a:off x="14167" y="0"/>
                <a:ext cx="6321665" cy="6350000"/>
              </a:xfrm>
              <a:prstGeom prst="roundRect">
                <a:avLst/>
              </a:prstGeom>
              <a:solidFill>
                <a:srgbClr val="4F81BD"/>
              </a:solidFill>
            </p:spPr>
          </p:sp>
          <p:sp>
            <p:nvSpPr>
              <p:cNvPr id="10" name="Freeform 5">
                <a:extLst>
                  <a:ext uri="{FF2B5EF4-FFF2-40B4-BE49-F238E27FC236}">
                    <a16:creationId xmlns:a16="http://schemas.microsoft.com/office/drawing/2014/main" id="{B27E41E0-0305-524F-BE2F-2A0AB250511B}"/>
                  </a:ext>
                </a:extLst>
              </p:cNvPr>
              <p:cNvSpPr/>
              <p:nvPr/>
            </p:nvSpPr>
            <p:spPr>
              <a:xfrm>
                <a:off x="2142270" y="-2128131"/>
                <a:ext cx="6321693" cy="6350000"/>
              </a:xfrm>
              <a:prstGeom prst="roundRect">
                <a:avLst/>
              </a:prstGeom>
              <a:solidFill>
                <a:srgbClr val="C9D8EB"/>
              </a:solidFill>
            </p:spPr>
          </p:sp>
        </p:grpSp>
      </p:grpSp>
      <p:pic>
        <p:nvPicPr>
          <p:cNvPr id="23" name="Picture 22" descr="Graphical user interface, text, application&#10;&#10;Description automatically generated">
            <a:extLst>
              <a:ext uri="{FF2B5EF4-FFF2-40B4-BE49-F238E27FC236}">
                <a16:creationId xmlns:a16="http://schemas.microsoft.com/office/drawing/2014/main" id="{7024F8FD-21CE-5F4B-BD0B-990B67B84CE6}"/>
              </a:ext>
            </a:extLst>
          </p:cNvPr>
          <p:cNvPicPr>
            <a:picLocks noChangeAspect="1"/>
          </p:cNvPicPr>
          <p:nvPr/>
        </p:nvPicPr>
        <p:blipFill rotWithShape="1">
          <a:blip r:embed="rId3">
            <a:extLst>
              <a:ext uri="{28A0092B-C50C-407E-A947-70E740481C1C}">
                <a14:useLocalDpi xmlns:a14="http://schemas.microsoft.com/office/drawing/2010/main" val="0"/>
              </a:ext>
            </a:extLst>
          </a:blip>
          <a:srcRect t="10086"/>
          <a:stretch/>
        </p:blipFill>
        <p:spPr>
          <a:xfrm>
            <a:off x="9631731" y="5297867"/>
            <a:ext cx="7955414" cy="4470644"/>
          </a:xfrm>
          <a:prstGeom prst="rect">
            <a:avLst/>
          </a:prstGeom>
        </p:spPr>
      </p:pic>
      <p:grpSp>
        <p:nvGrpSpPr>
          <p:cNvPr id="11" name="Group 10">
            <a:extLst>
              <a:ext uri="{FF2B5EF4-FFF2-40B4-BE49-F238E27FC236}">
                <a16:creationId xmlns:a16="http://schemas.microsoft.com/office/drawing/2014/main" id="{B6B28035-5B1D-614E-BF3D-3348ED8C6947}"/>
              </a:ext>
            </a:extLst>
          </p:cNvPr>
          <p:cNvGrpSpPr>
            <a:grpSpLocks noChangeAspect="1"/>
          </p:cNvGrpSpPr>
          <p:nvPr/>
        </p:nvGrpSpPr>
        <p:grpSpPr>
          <a:xfrm flipV="1">
            <a:off x="273252" y="9185288"/>
            <a:ext cx="872401" cy="909282"/>
            <a:chOff x="381000" y="419100"/>
            <a:chExt cx="1754251" cy="1828416"/>
          </a:xfrm>
        </p:grpSpPr>
        <p:grpSp>
          <p:nvGrpSpPr>
            <p:cNvPr id="12" name="Group 2">
              <a:extLst>
                <a:ext uri="{FF2B5EF4-FFF2-40B4-BE49-F238E27FC236}">
                  <a16:creationId xmlns:a16="http://schemas.microsoft.com/office/drawing/2014/main" id="{996FF39A-D4D7-6C4A-ACCC-2F7BB2715462}"/>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2" name="Freeform 3">
                <a:extLst>
                  <a:ext uri="{FF2B5EF4-FFF2-40B4-BE49-F238E27FC236}">
                    <a16:creationId xmlns:a16="http://schemas.microsoft.com/office/drawing/2014/main" id="{B6E94931-1DC7-DC49-AF69-F43F8CFB1660}"/>
                  </a:ext>
                </a:extLst>
              </p:cNvPr>
              <p:cNvSpPr/>
              <p:nvPr/>
            </p:nvSpPr>
            <p:spPr>
              <a:xfrm>
                <a:off x="14167" y="0"/>
                <a:ext cx="6321665" cy="6350000"/>
              </a:xfrm>
              <a:prstGeom prst="roundRect">
                <a:avLst/>
              </a:prstGeom>
              <a:solidFill>
                <a:srgbClr val="C9D8EB"/>
              </a:solidFill>
            </p:spPr>
          </p:sp>
        </p:grpSp>
        <p:grpSp>
          <p:nvGrpSpPr>
            <p:cNvPr id="13" name="Group 4">
              <a:extLst>
                <a:ext uri="{FF2B5EF4-FFF2-40B4-BE49-F238E27FC236}">
                  <a16:creationId xmlns:a16="http://schemas.microsoft.com/office/drawing/2014/main" id="{1218941B-629F-E44D-98C9-557579443CE6}"/>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4" name="Freeform 5">
                <a:extLst>
                  <a:ext uri="{FF2B5EF4-FFF2-40B4-BE49-F238E27FC236}">
                    <a16:creationId xmlns:a16="http://schemas.microsoft.com/office/drawing/2014/main" id="{89455795-148A-5449-B7CC-FC3CEE1049B2}"/>
                  </a:ext>
                </a:extLst>
              </p:cNvPr>
              <p:cNvSpPr/>
              <p:nvPr/>
            </p:nvSpPr>
            <p:spPr>
              <a:xfrm>
                <a:off x="14167" y="0"/>
                <a:ext cx="6321665" cy="6350000"/>
              </a:xfrm>
              <a:prstGeom prst="roundRect">
                <a:avLst/>
              </a:prstGeom>
              <a:solidFill>
                <a:srgbClr val="4F81BD"/>
              </a:solidFill>
            </p:spPr>
          </p:sp>
          <p:sp>
            <p:nvSpPr>
              <p:cNvPr id="16" name="Freeform 5">
                <a:extLst>
                  <a:ext uri="{FF2B5EF4-FFF2-40B4-BE49-F238E27FC236}">
                    <a16:creationId xmlns:a16="http://schemas.microsoft.com/office/drawing/2014/main" id="{F653C79A-F36D-C94B-A4E6-62EE839B7493}"/>
                  </a:ext>
                </a:extLst>
              </p:cNvPr>
              <p:cNvSpPr/>
              <p:nvPr/>
            </p:nvSpPr>
            <p:spPr>
              <a:xfrm>
                <a:off x="2142270" y="-2128131"/>
                <a:ext cx="6321693" cy="6350000"/>
              </a:xfrm>
              <a:prstGeom prst="roundRect">
                <a:avLst/>
              </a:prstGeom>
              <a:solidFill>
                <a:srgbClr val="C9D8EB"/>
              </a:solidFill>
            </p:spPr>
          </p:sp>
        </p:grpSp>
      </p:grpSp>
      <p:grpSp>
        <p:nvGrpSpPr>
          <p:cNvPr id="24" name="Group 2">
            <a:extLst>
              <a:ext uri="{FF2B5EF4-FFF2-40B4-BE49-F238E27FC236}">
                <a16:creationId xmlns:a16="http://schemas.microsoft.com/office/drawing/2014/main" id="{045A89AF-EF22-A141-A96A-2DFAED7D7C1A}"/>
              </a:ext>
            </a:extLst>
          </p:cNvPr>
          <p:cNvGrpSpPr/>
          <p:nvPr/>
        </p:nvGrpSpPr>
        <p:grpSpPr>
          <a:xfrm>
            <a:off x="8861557" y="2057075"/>
            <a:ext cx="282443" cy="6172847"/>
            <a:chOff x="0" y="0"/>
            <a:chExt cx="376590" cy="8230462"/>
          </a:xfrm>
        </p:grpSpPr>
        <p:grpSp>
          <p:nvGrpSpPr>
            <p:cNvPr id="25" name="Group 3">
              <a:extLst>
                <a:ext uri="{FF2B5EF4-FFF2-40B4-BE49-F238E27FC236}">
                  <a16:creationId xmlns:a16="http://schemas.microsoft.com/office/drawing/2014/main" id="{E1FA907B-E3E1-504E-B6B4-783DCE59C48C}"/>
                </a:ext>
              </a:extLst>
            </p:cNvPr>
            <p:cNvGrpSpPr/>
            <p:nvPr/>
          </p:nvGrpSpPr>
          <p:grpSpPr>
            <a:xfrm rot="-5400000">
              <a:off x="-1941794" y="1941794"/>
              <a:ext cx="4260179" cy="376590"/>
              <a:chOff x="0" y="0"/>
              <a:chExt cx="9194800" cy="812800"/>
            </a:xfrm>
          </p:grpSpPr>
          <p:sp>
            <p:nvSpPr>
              <p:cNvPr id="28" name="Freeform 4">
                <a:extLst>
                  <a:ext uri="{FF2B5EF4-FFF2-40B4-BE49-F238E27FC236}">
                    <a16:creationId xmlns:a16="http://schemas.microsoft.com/office/drawing/2014/main" id="{72949329-9A11-234D-887D-3232831BB318}"/>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nvGrpSpPr>
            <p:cNvPr id="26" name="Group 5">
              <a:extLst>
                <a:ext uri="{FF2B5EF4-FFF2-40B4-BE49-F238E27FC236}">
                  <a16:creationId xmlns:a16="http://schemas.microsoft.com/office/drawing/2014/main" id="{E13CF32B-ABED-1445-B870-231D9D5D6B59}"/>
                </a:ext>
              </a:extLst>
            </p:cNvPr>
            <p:cNvGrpSpPr/>
            <p:nvPr/>
          </p:nvGrpSpPr>
          <p:grpSpPr>
            <a:xfrm rot="-5400000">
              <a:off x="-1941794" y="5912077"/>
              <a:ext cx="4260179" cy="376590"/>
              <a:chOff x="0" y="0"/>
              <a:chExt cx="9194800" cy="812800"/>
            </a:xfrm>
          </p:grpSpPr>
          <p:sp>
            <p:nvSpPr>
              <p:cNvPr id="27" name="Freeform 6">
                <a:extLst>
                  <a:ext uri="{FF2B5EF4-FFF2-40B4-BE49-F238E27FC236}">
                    <a16:creationId xmlns:a16="http://schemas.microsoft.com/office/drawing/2014/main" id="{87CDBCE6-CAB0-9F4A-9843-D9C85E54B0D0}"/>
                  </a:ext>
                </a:extLst>
              </p:cNvPr>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E753"/>
              </a:solidFill>
            </p:spPr>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F81BD"/>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3372BC-C356-7C4C-BCED-0A4EBED4236D}"/>
              </a:ext>
            </a:extLst>
          </p:cNvPr>
          <p:cNvGrpSpPr>
            <a:grpSpLocks noChangeAspect="1"/>
          </p:cNvGrpSpPr>
          <p:nvPr/>
        </p:nvGrpSpPr>
        <p:grpSpPr>
          <a:xfrm>
            <a:off x="346650" y="284402"/>
            <a:ext cx="1052774" cy="1097280"/>
            <a:chOff x="381000" y="419100"/>
            <a:chExt cx="1754251" cy="1828416"/>
          </a:xfrm>
        </p:grpSpPr>
        <p:grpSp>
          <p:nvGrpSpPr>
            <p:cNvPr id="9" name="Group 2">
              <a:extLst>
                <a:ext uri="{FF2B5EF4-FFF2-40B4-BE49-F238E27FC236}">
                  <a16:creationId xmlns:a16="http://schemas.microsoft.com/office/drawing/2014/main" id="{07A620D1-39F0-5248-BA0A-E68D423209E0}"/>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13" name="Freeform 3">
                <a:extLst>
                  <a:ext uri="{FF2B5EF4-FFF2-40B4-BE49-F238E27FC236}">
                    <a16:creationId xmlns:a16="http://schemas.microsoft.com/office/drawing/2014/main" id="{A3A73CB9-D2AB-C54C-BC2A-E4E814D2AB52}"/>
                  </a:ext>
                </a:extLst>
              </p:cNvPr>
              <p:cNvSpPr/>
              <p:nvPr/>
            </p:nvSpPr>
            <p:spPr>
              <a:xfrm>
                <a:off x="14167" y="0"/>
                <a:ext cx="6321665" cy="6350000"/>
              </a:xfrm>
              <a:prstGeom prst="roundRect">
                <a:avLst/>
              </a:prstGeom>
              <a:solidFill>
                <a:srgbClr val="C9D8EB">
                  <a:alpha val="73725"/>
                </a:srgbClr>
              </a:solidFill>
            </p:spPr>
          </p:sp>
        </p:grpSp>
        <p:grpSp>
          <p:nvGrpSpPr>
            <p:cNvPr id="10" name="Group 4">
              <a:extLst>
                <a:ext uri="{FF2B5EF4-FFF2-40B4-BE49-F238E27FC236}">
                  <a16:creationId xmlns:a16="http://schemas.microsoft.com/office/drawing/2014/main" id="{15CC61A0-8BB9-C34B-99DA-190CC2EE60AE}"/>
                </a:ext>
              </a:extLst>
            </p:cNvPr>
            <p:cNvGrpSpPr>
              <a:grpSpLocks noChangeAspect="1"/>
            </p:cNvGrpSpPr>
            <p:nvPr/>
          </p:nvGrpSpPr>
          <p:grpSpPr>
            <a:xfrm rot="5400000">
              <a:off x="916438" y="1028702"/>
              <a:ext cx="1216776" cy="1220851"/>
              <a:chOff x="14160" y="-2128138"/>
              <a:chExt cx="8449824" cy="8478131"/>
            </a:xfrm>
            <a:solidFill>
              <a:schemeClr val="accent6"/>
            </a:solidFill>
          </p:grpSpPr>
          <p:sp>
            <p:nvSpPr>
              <p:cNvPr id="11" name="Freeform 5">
                <a:extLst>
                  <a:ext uri="{FF2B5EF4-FFF2-40B4-BE49-F238E27FC236}">
                    <a16:creationId xmlns:a16="http://schemas.microsoft.com/office/drawing/2014/main" id="{CDB2D801-A3C9-D742-A3F7-284DE1F45199}"/>
                  </a:ext>
                </a:extLst>
              </p:cNvPr>
              <p:cNvSpPr/>
              <p:nvPr/>
            </p:nvSpPr>
            <p:spPr>
              <a:xfrm>
                <a:off x="14167" y="0"/>
                <a:ext cx="6321665" cy="6350000"/>
              </a:xfrm>
              <a:prstGeom prst="roundRect">
                <a:avLst/>
              </a:prstGeom>
              <a:solidFill>
                <a:srgbClr val="4F81BD">
                  <a:alpha val="67059"/>
                </a:srgbClr>
              </a:solidFill>
            </p:spPr>
          </p:sp>
          <p:sp>
            <p:nvSpPr>
              <p:cNvPr id="12" name="Freeform 5">
                <a:extLst>
                  <a:ext uri="{FF2B5EF4-FFF2-40B4-BE49-F238E27FC236}">
                    <a16:creationId xmlns:a16="http://schemas.microsoft.com/office/drawing/2014/main" id="{2E3FE791-B85A-D940-8A2E-E6E1C657A49B}"/>
                  </a:ext>
                </a:extLst>
              </p:cNvPr>
              <p:cNvSpPr/>
              <p:nvPr/>
            </p:nvSpPr>
            <p:spPr>
              <a:xfrm>
                <a:off x="2142270" y="-2128131"/>
                <a:ext cx="6321693" cy="6350000"/>
              </a:xfrm>
              <a:prstGeom prst="roundRect">
                <a:avLst/>
              </a:prstGeom>
              <a:solidFill>
                <a:srgbClr val="C9D8EB">
                  <a:alpha val="73725"/>
                </a:srgbClr>
              </a:solidFill>
            </p:spPr>
          </p:sp>
        </p:grpSp>
      </p:grpSp>
      <p:grpSp>
        <p:nvGrpSpPr>
          <p:cNvPr id="53" name="Group 52">
            <a:extLst>
              <a:ext uri="{FF2B5EF4-FFF2-40B4-BE49-F238E27FC236}">
                <a16:creationId xmlns:a16="http://schemas.microsoft.com/office/drawing/2014/main" id="{254F361F-A24C-2541-ACE8-24692AC1257F}"/>
              </a:ext>
            </a:extLst>
          </p:cNvPr>
          <p:cNvGrpSpPr>
            <a:grpSpLocks noChangeAspect="1"/>
          </p:cNvGrpSpPr>
          <p:nvPr/>
        </p:nvGrpSpPr>
        <p:grpSpPr>
          <a:xfrm>
            <a:off x="4038934" y="3824631"/>
            <a:ext cx="4857391" cy="2854752"/>
            <a:chOff x="1516595" y="808385"/>
            <a:chExt cx="3110081" cy="1827839"/>
          </a:xfrm>
        </p:grpSpPr>
        <p:grpSp>
          <p:nvGrpSpPr>
            <p:cNvPr id="54" name="Group 2">
              <a:extLst>
                <a:ext uri="{FF2B5EF4-FFF2-40B4-BE49-F238E27FC236}">
                  <a16:creationId xmlns:a16="http://schemas.microsoft.com/office/drawing/2014/main" id="{3173C11A-28FF-EC4E-A806-C20EBC40A755}"/>
                </a:ext>
              </a:extLst>
            </p:cNvPr>
            <p:cNvGrpSpPr>
              <a:grpSpLocks noChangeAspect="1"/>
            </p:cNvGrpSpPr>
            <p:nvPr/>
          </p:nvGrpSpPr>
          <p:grpSpPr>
            <a:xfrm>
              <a:off x="1516595" y="1072499"/>
              <a:ext cx="1300969" cy="1306800"/>
              <a:chOff x="5518080" y="3174995"/>
              <a:chExt cx="6321666" cy="6350000"/>
            </a:xfrm>
            <a:solidFill>
              <a:schemeClr val="accent6">
                <a:lumMod val="40000"/>
                <a:lumOff val="60000"/>
              </a:schemeClr>
            </a:solidFill>
          </p:grpSpPr>
          <p:sp>
            <p:nvSpPr>
              <p:cNvPr id="58" name="Freeform 3">
                <a:extLst>
                  <a:ext uri="{FF2B5EF4-FFF2-40B4-BE49-F238E27FC236}">
                    <a16:creationId xmlns:a16="http://schemas.microsoft.com/office/drawing/2014/main" id="{C31B1112-3324-3E4E-99FE-3B1FEC8AA84F}"/>
                  </a:ext>
                </a:extLst>
              </p:cNvPr>
              <p:cNvSpPr/>
              <p:nvPr/>
            </p:nvSpPr>
            <p:spPr>
              <a:xfrm>
                <a:off x="5518080" y="3174995"/>
                <a:ext cx="6321666" cy="6350000"/>
              </a:xfrm>
              <a:prstGeom prst="roundRect">
                <a:avLst/>
              </a:prstGeom>
              <a:solidFill>
                <a:srgbClr val="C9D8EB">
                  <a:alpha val="64706"/>
                </a:srgbClr>
              </a:solidFill>
            </p:spPr>
          </p:sp>
        </p:grpSp>
        <p:grpSp>
          <p:nvGrpSpPr>
            <p:cNvPr id="55" name="Group 4">
              <a:extLst>
                <a:ext uri="{FF2B5EF4-FFF2-40B4-BE49-F238E27FC236}">
                  <a16:creationId xmlns:a16="http://schemas.microsoft.com/office/drawing/2014/main" id="{B688D358-3DF9-C143-B322-20907C1E25F6}"/>
                </a:ext>
              </a:extLst>
            </p:cNvPr>
            <p:cNvGrpSpPr>
              <a:grpSpLocks noChangeAspect="1"/>
            </p:cNvGrpSpPr>
            <p:nvPr/>
          </p:nvGrpSpPr>
          <p:grpSpPr>
            <a:xfrm rot="5400000">
              <a:off x="2458456" y="468005"/>
              <a:ext cx="1827839" cy="2508600"/>
              <a:chOff x="-1529962" y="-19429699"/>
              <a:chExt cx="12693309" cy="17420833"/>
            </a:xfrm>
            <a:solidFill>
              <a:schemeClr val="accent6"/>
            </a:solidFill>
          </p:grpSpPr>
          <p:sp>
            <p:nvSpPr>
              <p:cNvPr id="56" name="Freeform 5">
                <a:extLst>
                  <a:ext uri="{FF2B5EF4-FFF2-40B4-BE49-F238E27FC236}">
                    <a16:creationId xmlns:a16="http://schemas.microsoft.com/office/drawing/2014/main" id="{6424D959-1DDB-724D-9A00-697A81DB6F91}"/>
                  </a:ext>
                </a:extLst>
              </p:cNvPr>
              <p:cNvSpPr/>
              <p:nvPr/>
            </p:nvSpPr>
            <p:spPr>
              <a:xfrm>
                <a:off x="-1529962" y="-8358866"/>
                <a:ext cx="6321661" cy="6350000"/>
              </a:xfrm>
              <a:prstGeom prst="roundRect">
                <a:avLst/>
              </a:prstGeom>
              <a:solidFill>
                <a:srgbClr val="4F81BD">
                  <a:alpha val="67059"/>
                </a:srgbClr>
              </a:solidFill>
            </p:spPr>
          </p:sp>
          <p:sp>
            <p:nvSpPr>
              <p:cNvPr id="57" name="Freeform 5">
                <a:extLst>
                  <a:ext uri="{FF2B5EF4-FFF2-40B4-BE49-F238E27FC236}">
                    <a16:creationId xmlns:a16="http://schemas.microsoft.com/office/drawing/2014/main" id="{4B27AC8D-46BD-EA4E-9F6C-5FBCA6402C5D}"/>
                  </a:ext>
                </a:extLst>
              </p:cNvPr>
              <p:cNvSpPr/>
              <p:nvPr/>
            </p:nvSpPr>
            <p:spPr>
              <a:xfrm>
                <a:off x="4841652" y="-19429699"/>
                <a:ext cx="6321695" cy="6349998"/>
              </a:xfrm>
              <a:prstGeom prst="roundRect">
                <a:avLst/>
              </a:prstGeom>
              <a:solidFill>
                <a:srgbClr val="C9D8EB">
                  <a:alpha val="66275"/>
                </a:srgbClr>
              </a:solidFill>
            </p:spPr>
            <p:txBody>
              <a:bodyPr/>
              <a:lstStyle/>
              <a:p>
                <a:endParaRPr lang="en-US" dirty="0"/>
              </a:p>
            </p:txBody>
          </p:sp>
        </p:grpSp>
      </p:gr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189598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8" name="Freeform 3">
            <a:extLst>
              <a:ext uri="{FF2B5EF4-FFF2-40B4-BE49-F238E27FC236}">
                <a16:creationId xmlns:a16="http://schemas.microsoft.com/office/drawing/2014/main" id="{6DA696AF-9FBD-EB40-9305-257165D0236C}"/>
              </a:ext>
            </a:extLst>
          </p:cNvPr>
          <p:cNvSpPr/>
          <p:nvPr/>
        </p:nvSpPr>
        <p:spPr>
          <a:xfrm>
            <a:off x="4572000" y="4138039"/>
            <a:ext cx="1299322" cy="1305146"/>
          </a:xfrm>
          <a:prstGeom prst="roundRect">
            <a:avLst/>
          </a:prstGeom>
          <a:solidFill>
            <a:schemeClr val="accent4">
              <a:lumMod val="40000"/>
              <a:lumOff val="60000"/>
              <a:alpha val="43529"/>
            </a:schemeClr>
          </a:solidFill>
        </p:spPr>
      </p:sp>
      <p:sp>
        <p:nvSpPr>
          <p:cNvPr id="39" name="Freeform 3">
            <a:extLst>
              <a:ext uri="{FF2B5EF4-FFF2-40B4-BE49-F238E27FC236}">
                <a16:creationId xmlns:a16="http://schemas.microsoft.com/office/drawing/2014/main" id="{82523EB5-3142-6047-BA88-BF2FDCC45A69}"/>
              </a:ext>
            </a:extLst>
          </p:cNvPr>
          <p:cNvSpPr/>
          <p:nvPr/>
        </p:nvSpPr>
        <p:spPr>
          <a:xfrm>
            <a:off x="12115800" y="5013739"/>
            <a:ext cx="1299322" cy="1305146"/>
          </a:xfrm>
          <a:prstGeom prst="roundRect">
            <a:avLst/>
          </a:prstGeom>
          <a:solidFill>
            <a:schemeClr val="accent4">
              <a:lumMod val="40000"/>
              <a:lumOff val="60000"/>
              <a:alpha val="43529"/>
            </a:schemeClr>
          </a:solidFill>
        </p:spPr>
      </p:sp>
      <p:sp>
        <p:nvSpPr>
          <p:cNvPr id="5" name="TextBox 5"/>
          <p:cNvSpPr txBox="1"/>
          <p:nvPr/>
        </p:nvSpPr>
        <p:spPr>
          <a:xfrm>
            <a:off x="5054875" y="5143500"/>
            <a:ext cx="8178250" cy="759695"/>
          </a:xfrm>
          <a:prstGeom prst="rect">
            <a:avLst/>
          </a:prstGeom>
        </p:spPr>
        <p:txBody>
          <a:bodyPr wrap="square" lIns="0" tIns="0" rIns="0" bIns="0" rtlCol="0" anchor="t">
            <a:spAutoFit/>
          </a:bodyPr>
          <a:lstStyle/>
          <a:p>
            <a:pPr algn="ctr">
              <a:lnSpc>
                <a:spcPts val="4995"/>
              </a:lnSpc>
            </a:pPr>
            <a:r>
              <a:rPr lang="en-US" sz="8800" spc="225" dirty="0">
                <a:solidFill>
                  <a:srgbClr val="F5E753"/>
                </a:solidFill>
                <a:latin typeface="Montserrat Classic Bold"/>
              </a:rPr>
              <a:t>THANK YOU!</a:t>
            </a:r>
          </a:p>
        </p:txBody>
      </p:sp>
    </p:spTree>
    <p:extLst>
      <p:ext uri="{BB962C8B-B14F-4D97-AF65-F5344CB8AC3E}">
        <p14:creationId xmlns:p14="http://schemas.microsoft.com/office/powerpoint/2010/main" val="271976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92090" y="2609965"/>
            <a:ext cx="5705110"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Introduction</a:t>
            </a:r>
          </a:p>
        </p:txBody>
      </p:sp>
      <p:sp>
        <p:nvSpPr>
          <p:cNvPr id="39" name="Rectangle 38">
            <a:extLst>
              <a:ext uri="{FF2B5EF4-FFF2-40B4-BE49-F238E27FC236}">
                <a16:creationId xmlns:a16="http://schemas.microsoft.com/office/drawing/2014/main" id="{44331103-816D-1A4D-9D58-056828A2203E}"/>
              </a:ext>
            </a:extLst>
          </p:cNvPr>
          <p:cNvSpPr/>
          <p:nvPr/>
        </p:nvSpPr>
        <p:spPr>
          <a:xfrm>
            <a:off x="10184971" y="3901282"/>
            <a:ext cx="5006144" cy="2537618"/>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Background</a:t>
            </a:r>
          </a:p>
          <a:p>
            <a:pPr lvl="0" algn="ctr">
              <a:lnSpc>
                <a:spcPts val="3919"/>
              </a:lnSpc>
            </a:pPr>
            <a:r>
              <a:rPr lang="en-US" sz="2799" spc="335" dirty="0">
                <a:solidFill>
                  <a:srgbClr val="1D242C"/>
                </a:solidFill>
                <a:latin typeface="Montserrat Light"/>
              </a:rPr>
              <a:t>Problem Statement</a:t>
            </a:r>
          </a:p>
          <a:p>
            <a:pPr lvl="0" algn="ctr">
              <a:lnSpc>
                <a:spcPts val="3919"/>
              </a:lnSpc>
            </a:pPr>
            <a:r>
              <a:rPr lang="en-US" sz="2799" spc="335" dirty="0">
                <a:solidFill>
                  <a:srgbClr val="1D242C"/>
                </a:solidFill>
                <a:latin typeface="Montserrat Light"/>
              </a:rPr>
              <a:t>Justification</a:t>
            </a:r>
          </a:p>
          <a:p>
            <a:pPr lvl="0" algn="ctr">
              <a:lnSpc>
                <a:spcPts val="3919"/>
              </a:lnSpc>
            </a:pPr>
            <a:r>
              <a:rPr lang="en-US" sz="2799" spc="335" dirty="0">
                <a:solidFill>
                  <a:srgbClr val="1D242C"/>
                </a:solidFill>
                <a:latin typeface="Montserrat Light"/>
              </a:rPr>
              <a:t>Objectives</a:t>
            </a:r>
          </a:p>
          <a:p>
            <a:pPr lvl="0" algn="ctr">
              <a:lnSpc>
                <a:spcPts val="3919"/>
              </a:lnSpc>
            </a:pPr>
            <a:r>
              <a:rPr lang="en-US" sz="2799" spc="335" dirty="0">
                <a:solidFill>
                  <a:srgbClr val="1D242C"/>
                </a:solidFill>
                <a:latin typeface="Montserrat Light"/>
              </a:rPr>
              <a:t>Hypothesis</a:t>
            </a:r>
          </a:p>
        </p:txBody>
      </p:sp>
      <p:pic>
        <p:nvPicPr>
          <p:cNvPr id="43" name="Graphic 42" descr="Badge 1 with solid fill">
            <a:extLst>
              <a:ext uri="{FF2B5EF4-FFF2-40B4-BE49-F238E27FC236}">
                <a16:creationId xmlns:a16="http://schemas.microsoft.com/office/drawing/2014/main" id="{92C955F4-BE96-8B43-BF94-61F7D8B592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chemeClr val="accent6">
              <a:lumMod val="40000"/>
              <a:lumOff val="60000"/>
            </a:scheme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9" name="Picture 20">
            <a:extLst>
              <a:ext uri="{FF2B5EF4-FFF2-40B4-BE49-F238E27FC236}">
                <a16:creationId xmlns:a16="http://schemas.microsoft.com/office/drawing/2014/main" id="{CADAAB07-696C-F541-AFC4-47180ECBBE10}"/>
              </a:ext>
            </a:extLst>
          </p:cNvPr>
          <p:cNvGrpSpPr/>
          <p:nvPr/>
        </p:nvGrpSpPr>
        <p:grpSpPr>
          <a:xfrm>
            <a:off x="2819400" y="3875651"/>
            <a:ext cx="3606127" cy="4337613"/>
            <a:chOff x="11984921" y="7283005"/>
            <a:chExt cx="3606127" cy="4337613"/>
          </a:xfrm>
        </p:grpSpPr>
        <p:sp>
          <p:nvSpPr>
            <p:cNvPr id="10" name="Freeform 9">
              <a:extLst>
                <a:ext uri="{FF2B5EF4-FFF2-40B4-BE49-F238E27FC236}">
                  <a16:creationId xmlns:a16="http://schemas.microsoft.com/office/drawing/2014/main" id="{5B3E0C02-5211-DC4B-9E54-BDB3B2450B10}"/>
                </a:ext>
              </a:extLst>
            </p:cNvPr>
            <p:cNvSpPr/>
            <p:nvPr/>
          </p:nvSpPr>
          <p:spPr>
            <a:xfrm>
              <a:off x="11984921" y="7283005"/>
              <a:ext cx="3606127" cy="4337613"/>
            </a:xfrm>
            <a:custGeom>
              <a:avLst/>
              <a:gdLst>
                <a:gd name="connsiteX0" fmla="*/ 3562468 w 3606127"/>
                <a:gd name="connsiteY0" fmla="*/ 4337613 h 4337613"/>
                <a:gd name="connsiteX1" fmla="*/ 3562468 w 3606127"/>
                <a:gd name="connsiteY1" fmla="*/ 4335700 h 4337613"/>
                <a:gd name="connsiteX2" fmla="*/ 3321958 w 3606127"/>
                <a:gd name="connsiteY2" fmla="*/ 4017980 h 4337613"/>
                <a:gd name="connsiteX3" fmla="*/ 3586405 w 3606127"/>
                <a:gd name="connsiteY3" fmla="*/ 3698348 h 4337613"/>
                <a:gd name="connsiteX4" fmla="*/ 3606128 w 3606127"/>
                <a:gd name="connsiteY4" fmla="*/ 3699495 h 4337613"/>
                <a:gd name="connsiteX5" fmla="*/ 3606128 w 3606127"/>
                <a:gd name="connsiteY5" fmla="*/ 96 h 4337613"/>
                <a:gd name="connsiteX6" fmla="*/ 444447 w 3606127"/>
                <a:gd name="connsiteY6" fmla="*/ 0 h 4337613"/>
                <a:gd name="connsiteX7" fmla="*/ 0 w 3606127"/>
                <a:gd name="connsiteY7" fmla="*/ 319537 h 4337613"/>
                <a:gd name="connsiteX8" fmla="*/ 0 w 3606127"/>
                <a:gd name="connsiteY8" fmla="*/ 4017980 h 4337613"/>
                <a:gd name="connsiteX9" fmla="*/ 21255 w 3606127"/>
                <a:gd name="connsiteY9" fmla="*/ 4115917 h 4337613"/>
                <a:gd name="connsiteX10" fmla="*/ 634979 w 3606127"/>
                <a:gd name="connsiteY10" fmla="*/ 4115917 h 4337613"/>
                <a:gd name="connsiteX11" fmla="*/ 634979 w 3606127"/>
                <a:gd name="connsiteY11" fmla="*/ 4337613 h 4337613"/>
                <a:gd name="connsiteX12" fmla="*/ 3562468 w 3606127"/>
                <a:gd name="connsiteY12" fmla="*/ 4337613 h 43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6127" h="4337613">
                  <a:moveTo>
                    <a:pt x="3562468" y="4337613"/>
                  </a:moveTo>
                  <a:lnTo>
                    <a:pt x="3562468" y="4335700"/>
                  </a:lnTo>
                  <a:cubicBezTo>
                    <a:pt x="3427660" y="4320780"/>
                    <a:pt x="3321958" y="4184587"/>
                    <a:pt x="3321958" y="4017980"/>
                  </a:cubicBezTo>
                  <a:cubicBezTo>
                    <a:pt x="3321958" y="3841427"/>
                    <a:pt x="3440489" y="3698348"/>
                    <a:pt x="3586405" y="3698348"/>
                  </a:cubicBezTo>
                  <a:cubicBezTo>
                    <a:pt x="3593106" y="3698348"/>
                    <a:pt x="3599617" y="3698921"/>
                    <a:pt x="3606128" y="3699495"/>
                  </a:cubicBezTo>
                  <a:lnTo>
                    <a:pt x="3606128" y="96"/>
                  </a:lnTo>
                  <a:lnTo>
                    <a:pt x="444447" y="0"/>
                  </a:lnTo>
                  <a:cubicBezTo>
                    <a:pt x="198766" y="0"/>
                    <a:pt x="0" y="142792"/>
                    <a:pt x="0" y="319537"/>
                  </a:cubicBezTo>
                  <a:lnTo>
                    <a:pt x="0" y="4017980"/>
                  </a:lnTo>
                  <a:cubicBezTo>
                    <a:pt x="0" y="4052220"/>
                    <a:pt x="7277" y="4085120"/>
                    <a:pt x="21255" y="4115917"/>
                  </a:cubicBezTo>
                  <a:lnTo>
                    <a:pt x="634979" y="4115917"/>
                  </a:lnTo>
                  <a:lnTo>
                    <a:pt x="634979" y="4337613"/>
                  </a:lnTo>
                  <a:lnTo>
                    <a:pt x="3562468" y="4337613"/>
                  </a:lnTo>
                </a:path>
              </a:pathLst>
            </a:custGeom>
            <a:solidFill>
              <a:schemeClr val="accent6"/>
            </a:solidFill>
            <a:ln w="19101"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F0DF811-D5AC-B74B-A57B-205AC00AD043}"/>
                </a:ext>
              </a:extLst>
            </p:cNvPr>
            <p:cNvSpPr/>
            <p:nvPr/>
          </p:nvSpPr>
          <p:spPr>
            <a:xfrm>
              <a:off x="13009772" y="7919879"/>
              <a:ext cx="1556425" cy="815819"/>
            </a:xfrm>
            <a:custGeom>
              <a:avLst/>
              <a:gdLst>
                <a:gd name="connsiteX0" fmla="*/ 1556426 w 1556425"/>
                <a:gd name="connsiteY0" fmla="*/ 815819 h 815819"/>
                <a:gd name="connsiteX1" fmla="*/ 0 w 1556425"/>
                <a:gd name="connsiteY1" fmla="*/ 815819 h 815819"/>
                <a:gd name="connsiteX2" fmla="*/ 0 w 1556425"/>
                <a:gd name="connsiteY2" fmla="*/ 0 h 815819"/>
                <a:gd name="connsiteX3" fmla="*/ 1556426 w 1556425"/>
                <a:gd name="connsiteY3" fmla="*/ 0 h 815819"/>
                <a:gd name="connsiteX4" fmla="*/ 1556426 w 1556425"/>
                <a:gd name="connsiteY4" fmla="*/ 815819 h 81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425" h="815819">
                  <a:moveTo>
                    <a:pt x="1556426" y="815819"/>
                  </a:moveTo>
                  <a:lnTo>
                    <a:pt x="0" y="815819"/>
                  </a:lnTo>
                  <a:lnTo>
                    <a:pt x="0" y="0"/>
                  </a:lnTo>
                  <a:lnTo>
                    <a:pt x="1556426" y="0"/>
                  </a:lnTo>
                  <a:lnTo>
                    <a:pt x="1556426" y="815819"/>
                  </a:lnTo>
                </a:path>
              </a:pathLst>
            </a:custGeom>
            <a:solidFill>
              <a:schemeClr val="accent6">
                <a:lumMod val="20000"/>
                <a:lumOff val="80000"/>
              </a:schemeClr>
            </a:solidFill>
            <a:ln w="1910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3575C2C-17B5-4141-91AB-5468A819AF20}"/>
                </a:ext>
              </a:extLst>
            </p:cNvPr>
            <p:cNvSpPr/>
            <p:nvPr/>
          </p:nvSpPr>
          <p:spPr>
            <a:xfrm>
              <a:off x="15571325" y="10981352"/>
              <a:ext cx="19723" cy="1147"/>
            </a:xfrm>
            <a:custGeom>
              <a:avLst/>
              <a:gdLst>
                <a:gd name="connsiteX0" fmla="*/ 19723 w 19723"/>
                <a:gd name="connsiteY0" fmla="*/ 0 h 1147"/>
                <a:gd name="connsiteX1" fmla="*/ 0 w 19723"/>
                <a:gd name="connsiteY1" fmla="*/ 0 h 1147"/>
                <a:gd name="connsiteX2" fmla="*/ 19723 w 19723"/>
                <a:gd name="connsiteY2" fmla="*/ 1148 h 1147"/>
                <a:gd name="connsiteX3" fmla="*/ 19723 w 19723"/>
                <a:gd name="connsiteY3" fmla="*/ 0 h 1147"/>
              </a:gdLst>
              <a:ahLst/>
              <a:cxnLst>
                <a:cxn ang="0">
                  <a:pos x="connsiteX0" y="connsiteY0"/>
                </a:cxn>
                <a:cxn ang="0">
                  <a:pos x="connsiteX1" y="connsiteY1"/>
                </a:cxn>
                <a:cxn ang="0">
                  <a:pos x="connsiteX2" y="connsiteY2"/>
                </a:cxn>
                <a:cxn ang="0">
                  <a:pos x="connsiteX3" y="connsiteY3"/>
                </a:cxn>
              </a:cxnLst>
              <a:rect l="l" t="t" r="r" b="b"/>
              <a:pathLst>
                <a:path w="19723" h="1147">
                  <a:moveTo>
                    <a:pt x="19723" y="0"/>
                  </a:moveTo>
                  <a:lnTo>
                    <a:pt x="0" y="0"/>
                  </a:lnTo>
                  <a:cubicBezTo>
                    <a:pt x="6702" y="0"/>
                    <a:pt x="13213" y="765"/>
                    <a:pt x="19723" y="1148"/>
                  </a:cubicBezTo>
                  <a:lnTo>
                    <a:pt x="19723" y="0"/>
                  </a:lnTo>
                </a:path>
              </a:pathLst>
            </a:custGeom>
            <a:solidFill>
              <a:srgbClr val="D1F0FC"/>
            </a:solidFill>
            <a:ln w="1910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E25CA16B-9B3D-3042-871B-B9D6514690DB}"/>
                </a:ext>
              </a:extLst>
            </p:cNvPr>
            <p:cNvSpPr/>
            <p:nvPr/>
          </p:nvSpPr>
          <p:spPr>
            <a:xfrm>
              <a:off x="11984921" y="10981352"/>
              <a:ext cx="3586404" cy="639265"/>
            </a:xfrm>
            <a:custGeom>
              <a:avLst/>
              <a:gdLst>
                <a:gd name="connsiteX0" fmla="*/ 3563043 w 3586404"/>
                <a:gd name="connsiteY0" fmla="*/ 637353 h 639265"/>
                <a:gd name="connsiteX1" fmla="*/ 3321958 w 3586404"/>
                <a:gd name="connsiteY1" fmla="*/ 319633 h 639265"/>
                <a:gd name="connsiteX2" fmla="*/ 3586405 w 3586404"/>
                <a:gd name="connsiteY2" fmla="*/ 0 h 639265"/>
                <a:gd name="connsiteX3" fmla="*/ 444447 w 3586404"/>
                <a:gd name="connsiteY3" fmla="*/ 0 h 639265"/>
                <a:gd name="connsiteX4" fmla="*/ 0 w 3586404"/>
                <a:gd name="connsiteY4" fmla="*/ 319633 h 639265"/>
                <a:gd name="connsiteX5" fmla="*/ 21255 w 3586404"/>
                <a:gd name="connsiteY5" fmla="*/ 417570 h 639265"/>
                <a:gd name="connsiteX6" fmla="*/ 444447 w 3586404"/>
                <a:gd name="connsiteY6" fmla="*/ 639266 h 639265"/>
                <a:gd name="connsiteX7" fmla="*/ 3563043 w 3586404"/>
                <a:gd name="connsiteY7" fmla="*/ 639266 h 639265"/>
                <a:gd name="connsiteX8" fmla="*/ 3563043 w 3586404"/>
                <a:gd name="connsiteY8" fmla="*/ 637353 h 63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6404" h="639265">
                  <a:moveTo>
                    <a:pt x="3563043" y="637353"/>
                  </a:moveTo>
                  <a:cubicBezTo>
                    <a:pt x="3428042" y="622815"/>
                    <a:pt x="3321958" y="486622"/>
                    <a:pt x="3321958" y="319633"/>
                  </a:cubicBezTo>
                  <a:cubicBezTo>
                    <a:pt x="3321958" y="143270"/>
                    <a:pt x="3440489" y="0"/>
                    <a:pt x="3586405" y="0"/>
                  </a:cubicBezTo>
                  <a:lnTo>
                    <a:pt x="444447" y="0"/>
                  </a:lnTo>
                  <a:cubicBezTo>
                    <a:pt x="198766" y="0"/>
                    <a:pt x="0" y="142888"/>
                    <a:pt x="0" y="319633"/>
                  </a:cubicBezTo>
                  <a:cubicBezTo>
                    <a:pt x="0" y="353872"/>
                    <a:pt x="7277" y="386773"/>
                    <a:pt x="21255" y="417570"/>
                  </a:cubicBezTo>
                  <a:cubicBezTo>
                    <a:pt x="78894" y="546302"/>
                    <a:pt x="246638" y="639266"/>
                    <a:pt x="444447" y="639266"/>
                  </a:cubicBezTo>
                  <a:lnTo>
                    <a:pt x="3563043" y="639266"/>
                  </a:lnTo>
                  <a:lnTo>
                    <a:pt x="3563043" y="637353"/>
                  </a:lnTo>
                </a:path>
              </a:pathLst>
            </a:custGeom>
            <a:solidFill>
              <a:schemeClr val="accent6">
                <a:lumMod val="40000"/>
                <a:lumOff val="60000"/>
              </a:schemeClr>
            </a:solidFill>
            <a:ln w="1910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5714BA1-3E21-8C43-B247-6F45C7ECE5F1}"/>
                </a:ext>
              </a:extLst>
            </p:cNvPr>
            <p:cNvSpPr/>
            <p:nvPr/>
          </p:nvSpPr>
          <p:spPr>
            <a:xfrm>
              <a:off x="13593623" y="9201853"/>
              <a:ext cx="972574" cy="1273940"/>
            </a:xfrm>
            <a:custGeom>
              <a:avLst/>
              <a:gdLst>
                <a:gd name="connsiteX0" fmla="*/ 816128 w 972574"/>
                <a:gd name="connsiteY0" fmla="*/ 456973 h 1273940"/>
                <a:gd name="connsiteX1" fmla="*/ 0 w 972574"/>
                <a:gd name="connsiteY1" fmla="*/ 0 h 1273940"/>
                <a:gd name="connsiteX2" fmla="*/ 125426 w 972574"/>
                <a:gd name="connsiteY2" fmla="*/ 938240 h 1273940"/>
                <a:gd name="connsiteX3" fmla="*/ 277468 w 972574"/>
                <a:gd name="connsiteY3" fmla="*/ 832461 h 1273940"/>
                <a:gd name="connsiteX4" fmla="*/ 585766 w 972574"/>
                <a:gd name="connsiteY4" fmla="*/ 1273940 h 1273940"/>
                <a:gd name="connsiteX5" fmla="*/ 972575 w 972574"/>
                <a:gd name="connsiteY5" fmla="*/ 1004423 h 1273940"/>
                <a:gd name="connsiteX6" fmla="*/ 664277 w 972574"/>
                <a:gd name="connsiteY6" fmla="*/ 562944 h 1273940"/>
                <a:gd name="connsiteX7" fmla="*/ 816128 w 972574"/>
                <a:gd name="connsiteY7" fmla="*/ 456973 h 12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574" h="1273940">
                  <a:moveTo>
                    <a:pt x="816128" y="456973"/>
                  </a:moveTo>
                  <a:lnTo>
                    <a:pt x="0" y="0"/>
                  </a:lnTo>
                  <a:lnTo>
                    <a:pt x="125426" y="938240"/>
                  </a:lnTo>
                  <a:lnTo>
                    <a:pt x="277468" y="832461"/>
                  </a:lnTo>
                  <a:lnTo>
                    <a:pt x="585766" y="1273940"/>
                  </a:lnTo>
                  <a:lnTo>
                    <a:pt x="972575" y="1004423"/>
                  </a:lnTo>
                  <a:lnTo>
                    <a:pt x="664277" y="562944"/>
                  </a:lnTo>
                  <a:lnTo>
                    <a:pt x="816128" y="456973"/>
                  </a:lnTo>
                </a:path>
              </a:pathLst>
            </a:custGeom>
            <a:solidFill>
              <a:schemeClr val="accent6">
                <a:lumMod val="75000"/>
              </a:schemeClr>
            </a:solidFill>
            <a:ln w="19101" cap="flat">
              <a:noFill/>
              <a:prstDash val="solid"/>
              <a:miter/>
            </a:ln>
          </p:spPr>
          <p:txBody>
            <a:bodyPr rtlCol="0" anchor="ctr"/>
            <a:lstStyle/>
            <a:p>
              <a:endParaRPr lang="en-US"/>
            </a:p>
          </p:txBody>
        </p:sp>
      </p:grpSp>
      <p:grpSp>
        <p:nvGrpSpPr>
          <p:cNvPr id="60" name="Picture 30">
            <a:extLst>
              <a:ext uri="{FF2B5EF4-FFF2-40B4-BE49-F238E27FC236}">
                <a16:creationId xmlns:a16="http://schemas.microsoft.com/office/drawing/2014/main" id="{DFDC2BB3-6F0E-564E-B698-F3768223C257}"/>
              </a:ext>
            </a:extLst>
          </p:cNvPr>
          <p:cNvGrpSpPr/>
          <p:nvPr/>
        </p:nvGrpSpPr>
        <p:grpSpPr>
          <a:xfrm>
            <a:off x="16687800" y="8801100"/>
            <a:ext cx="1447800" cy="1295400"/>
            <a:chOff x="14454711" y="8725541"/>
            <a:chExt cx="1447800" cy="1295400"/>
          </a:xfrm>
        </p:grpSpPr>
        <p:sp>
          <p:nvSpPr>
            <p:cNvPr id="61" name="Freeform 60">
              <a:extLst>
                <a:ext uri="{FF2B5EF4-FFF2-40B4-BE49-F238E27FC236}">
                  <a16:creationId xmlns:a16="http://schemas.microsoft.com/office/drawing/2014/main" id="{D93720DA-F417-0C4A-8295-1D3035BD23F5}"/>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6A46F424-E623-FE4F-834B-033CEECF1451}"/>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AC7A8C9-F3AA-F740-8498-B4F9CF8DC99B}"/>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3554B44E-4B0B-DD45-BCEC-CF76230AF73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382310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5914647" y="1771316"/>
            <a:ext cx="539190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Background</a:t>
            </a:r>
          </a:p>
        </p:txBody>
      </p:sp>
      <p:sp>
        <p:nvSpPr>
          <p:cNvPr id="39" name="Rectangle 38">
            <a:extLst>
              <a:ext uri="{FF2B5EF4-FFF2-40B4-BE49-F238E27FC236}">
                <a16:creationId xmlns:a16="http://schemas.microsoft.com/office/drawing/2014/main" id="{44331103-816D-1A4D-9D58-056828A2203E}"/>
              </a:ext>
            </a:extLst>
          </p:cNvPr>
          <p:cNvSpPr/>
          <p:nvPr/>
        </p:nvSpPr>
        <p:spPr>
          <a:xfrm>
            <a:off x="10134600" y="4000500"/>
            <a:ext cx="6324600" cy="4538165"/>
          </a:xfrm>
          <a:prstGeom prst="rect">
            <a:avLst/>
          </a:prstGeom>
        </p:spPr>
        <p:txBody>
          <a:bodyPr wrap="square" anchor="ctr">
            <a:spAutoFit/>
          </a:bodyPr>
          <a:lstStyle/>
          <a:p>
            <a:pPr lvl="0" algn="ctr">
              <a:lnSpc>
                <a:spcPts val="3919"/>
              </a:lnSpc>
            </a:pPr>
            <a:r>
              <a:rPr lang="en-US" sz="2799" spc="335" dirty="0">
                <a:solidFill>
                  <a:srgbClr val="1D242C"/>
                </a:solidFill>
                <a:latin typeface="Montserrat Light"/>
              </a:rPr>
              <a:t>Plutonic rocks are formed when magma cools and solidifies below the Earth’s surface. </a:t>
            </a:r>
          </a:p>
          <a:p>
            <a:pPr lvl="0" algn="ctr">
              <a:lnSpc>
                <a:spcPts val="3919"/>
              </a:lnSpc>
            </a:pPr>
            <a:endParaRPr lang="en-US" sz="2799" spc="335" dirty="0">
              <a:solidFill>
                <a:srgbClr val="1D242C"/>
              </a:solidFill>
              <a:latin typeface="Montserrat Light"/>
            </a:endParaRPr>
          </a:p>
          <a:p>
            <a:pPr lvl="0" algn="ctr">
              <a:lnSpc>
                <a:spcPts val="3919"/>
              </a:lnSpc>
            </a:pPr>
            <a:r>
              <a:rPr lang="en-US" sz="2799" spc="335" dirty="0">
                <a:solidFill>
                  <a:srgbClr val="1D242C"/>
                </a:solidFill>
                <a:latin typeface="Montserrat Light"/>
              </a:rPr>
              <a:t>Lightness and color are properties used for the classification of plutonic rocks.</a:t>
            </a:r>
          </a:p>
        </p:txBody>
      </p:sp>
      <p:grpSp>
        <p:nvGrpSpPr>
          <p:cNvPr id="60" name="Picture 30">
            <a:extLst>
              <a:ext uri="{FF2B5EF4-FFF2-40B4-BE49-F238E27FC236}">
                <a16:creationId xmlns:a16="http://schemas.microsoft.com/office/drawing/2014/main" id="{DFDC2BB3-6F0E-564E-B698-F3768223C257}"/>
              </a:ext>
            </a:extLst>
          </p:cNvPr>
          <p:cNvGrpSpPr>
            <a:grpSpLocks noChangeAspect="1"/>
          </p:cNvGrpSpPr>
          <p:nvPr/>
        </p:nvGrpSpPr>
        <p:grpSpPr>
          <a:xfrm>
            <a:off x="17221200" y="9291237"/>
            <a:ext cx="900000" cy="805263"/>
            <a:chOff x="14454711" y="8725541"/>
            <a:chExt cx="1447800" cy="1295400"/>
          </a:xfrm>
        </p:grpSpPr>
        <p:sp>
          <p:nvSpPr>
            <p:cNvPr id="61" name="Freeform 60">
              <a:extLst>
                <a:ext uri="{FF2B5EF4-FFF2-40B4-BE49-F238E27FC236}">
                  <a16:creationId xmlns:a16="http://schemas.microsoft.com/office/drawing/2014/main" id="{D93720DA-F417-0C4A-8295-1D3035BD23F5}"/>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6A46F424-E623-FE4F-834B-033CEECF1451}"/>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AC7A8C9-F3AA-F740-8498-B4F9CF8DC99B}"/>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3554B44E-4B0B-DD45-BCEC-CF76230AF738}"/>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pic>
        <p:nvPicPr>
          <p:cNvPr id="3" name="Picture 2" descr="A picture containing text&#10;&#10;Description automatically generated">
            <a:extLst>
              <a:ext uri="{FF2B5EF4-FFF2-40B4-BE49-F238E27FC236}">
                <a16:creationId xmlns:a16="http://schemas.microsoft.com/office/drawing/2014/main" id="{47BA8AF3-6443-CD41-A805-CE666F2D1ED9}"/>
              </a:ext>
            </a:extLst>
          </p:cNvPr>
          <p:cNvPicPr>
            <a:picLocks noChangeAspect="1"/>
          </p:cNvPicPr>
          <p:nvPr/>
        </p:nvPicPr>
        <p:blipFill rotWithShape="1">
          <a:blip r:embed="rId3">
            <a:extLst>
              <a:ext uri="{28A0092B-C50C-407E-A947-70E740481C1C}">
                <a14:useLocalDpi xmlns:a14="http://schemas.microsoft.com/office/drawing/2010/main" val="0"/>
              </a:ext>
            </a:extLst>
          </a:blip>
          <a:srcRect l="4146" r="7772"/>
          <a:stretch/>
        </p:blipFill>
        <p:spPr>
          <a:xfrm>
            <a:off x="1676401" y="4093665"/>
            <a:ext cx="6477000" cy="4445000"/>
          </a:xfrm>
          <a:prstGeom prst="roundRect">
            <a:avLst>
              <a:gd name="adj" fmla="val 8217"/>
            </a:avLst>
          </a:prstGeom>
        </p:spPr>
      </p:pic>
      <p:grpSp>
        <p:nvGrpSpPr>
          <p:cNvPr id="21" name="Group 20">
            <a:extLst>
              <a:ext uri="{FF2B5EF4-FFF2-40B4-BE49-F238E27FC236}">
                <a16:creationId xmlns:a16="http://schemas.microsoft.com/office/drawing/2014/main" id="{B51A288C-D8A5-E74A-BCA2-1142E07D535E}"/>
              </a:ext>
            </a:extLst>
          </p:cNvPr>
          <p:cNvGrpSpPr>
            <a:grpSpLocks noChangeAspect="1"/>
          </p:cNvGrpSpPr>
          <p:nvPr/>
        </p:nvGrpSpPr>
        <p:grpSpPr>
          <a:xfrm>
            <a:off x="273251" y="190500"/>
            <a:ext cx="720000" cy="757895"/>
            <a:chOff x="381000" y="419100"/>
            <a:chExt cx="1447800" cy="1524000"/>
          </a:xfrm>
        </p:grpSpPr>
        <p:grpSp>
          <p:nvGrpSpPr>
            <p:cNvPr id="22" name="Group 2">
              <a:extLst>
                <a:ext uri="{FF2B5EF4-FFF2-40B4-BE49-F238E27FC236}">
                  <a16:creationId xmlns:a16="http://schemas.microsoft.com/office/drawing/2014/main" id="{5B08BBA6-C0B5-4B4A-AEF9-44415537E90A}"/>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25" name="Freeform 3">
                <a:extLst>
                  <a:ext uri="{FF2B5EF4-FFF2-40B4-BE49-F238E27FC236}">
                    <a16:creationId xmlns:a16="http://schemas.microsoft.com/office/drawing/2014/main" id="{F5A14B57-50D3-0C4D-8C58-05F64DE6BC4C}"/>
                  </a:ext>
                </a:extLst>
              </p:cNvPr>
              <p:cNvSpPr/>
              <p:nvPr/>
            </p:nvSpPr>
            <p:spPr>
              <a:xfrm>
                <a:off x="14167" y="0"/>
                <a:ext cx="6321665" cy="6350000"/>
              </a:xfrm>
              <a:prstGeom prst="roundRect">
                <a:avLst/>
              </a:prstGeom>
              <a:grpFill/>
            </p:spPr>
          </p:sp>
        </p:grpSp>
        <p:grpSp>
          <p:nvGrpSpPr>
            <p:cNvPr id="23" name="Group 4">
              <a:extLst>
                <a:ext uri="{FF2B5EF4-FFF2-40B4-BE49-F238E27FC236}">
                  <a16:creationId xmlns:a16="http://schemas.microsoft.com/office/drawing/2014/main" id="{6D5EEA9A-062C-FE4B-ACEC-2EA4C3A10916}"/>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24" name="Freeform 5">
                <a:extLst>
                  <a:ext uri="{FF2B5EF4-FFF2-40B4-BE49-F238E27FC236}">
                    <a16:creationId xmlns:a16="http://schemas.microsoft.com/office/drawing/2014/main" id="{F17E70E6-9C8E-554A-AA78-5994824E7AB4}"/>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BF51C529-39BF-E245-880E-30190772CEEE}"/>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01445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3" y="29337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Problem Statement</a:t>
            </a:r>
          </a:p>
        </p:txBody>
      </p:sp>
      <p:sp>
        <p:nvSpPr>
          <p:cNvPr id="39" name="Rectangle 38">
            <a:extLst>
              <a:ext uri="{FF2B5EF4-FFF2-40B4-BE49-F238E27FC236}">
                <a16:creationId xmlns:a16="http://schemas.microsoft.com/office/drawing/2014/main" id="{44331103-816D-1A4D-9D58-056828A2203E}"/>
              </a:ext>
            </a:extLst>
          </p:cNvPr>
          <p:cNvSpPr/>
          <p:nvPr/>
        </p:nvSpPr>
        <p:spPr>
          <a:xfrm>
            <a:off x="1903269" y="4914900"/>
            <a:ext cx="6783531" cy="2547620"/>
          </a:xfrm>
          <a:prstGeom prst="rect">
            <a:avLst/>
          </a:prstGeom>
        </p:spPr>
        <p:txBody>
          <a:bodyPr wrap="square" anchor="ctr">
            <a:spAutoFit/>
          </a:bodyPr>
          <a:lstStyle/>
          <a:p>
            <a:pPr lvl="0" algn="ctr">
              <a:lnSpc>
                <a:spcPts val="3919"/>
              </a:lnSpc>
            </a:pPr>
            <a:r>
              <a:rPr lang="en-US" sz="3200" spc="335" dirty="0">
                <a:solidFill>
                  <a:srgbClr val="1D242C"/>
                </a:solidFill>
                <a:latin typeface="Montserrat Light"/>
              </a:rPr>
              <a:t>The instruments for accurate rock classification are expensive making it prohibitive for geology students and amateurs.</a:t>
            </a:r>
          </a:p>
        </p:txBody>
      </p:sp>
      <p:sp>
        <p:nvSpPr>
          <p:cNvPr id="2" name="Rectangle 1">
            <a:extLst>
              <a:ext uri="{FF2B5EF4-FFF2-40B4-BE49-F238E27FC236}">
                <a16:creationId xmlns:a16="http://schemas.microsoft.com/office/drawing/2014/main" id="{CA957819-4487-FD4F-8E96-6E806C3E7991}"/>
              </a:ext>
            </a:extLst>
          </p:cNvPr>
          <p:cNvSpPr/>
          <p:nvPr/>
        </p:nvSpPr>
        <p:spPr>
          <a:xfrm>
            <a:off x="10364931" y="4914900"/>
            <a:ext cx="6019800" cy="2547620"/>
          </a:xfrm>
          <a:prstGeom prst="rect">
            <a:avLst/>
          </a:prstGeom>
        </p:spPr>
        <p:txBody>
          <a:bodyPr wrap="square">
            <a:spAutoFit/>
          </a:bodyPr>
          <a:lstStyle/>
          <a:p>
            <a:pPr lvl="0" algn="ctr">
              <a:lnSpc>
                <a:spcPts val="3919"/>
              </a:lnSpc>
            </a:pPr>
            <a:r>
              <a:rPr lang="en-US" sz="3200" spc="335" dirty="0">
                <a:solidFill>
                  <a:srgbClr val="1D242C"/>
                </a:solidFill>
                <a:latin typeface="Montserrat Light"/>
              </a:rPr>
              <a:t>There is a lack of mobile tools for plutonic rock classification using machine learning. </a:t>
            </a:r>
          </a:p>
        </p:txBody>
      </p:sp>
      <p:grpSp>
        <p:nvGrpSpPr>
          <p:cNvPr id="37" name="Picture 30">
            <a:extLst>
              <a:ext uri="{FF2B5EF4-FFF2-40B4-BE49-F238E27FC236}">
                <a16:creationId xmlns:a16="http://schemas.microsoft.com/office/drawing/2014/main" id="{A0F67CA0-3251-034B-9871-175DCA092181}"/>
              </a:ext>
            </a:extLst>
          </p:cNvPr>
          <p:cNvGrpSpPr>
            <a:grpSpLocks noChangeAspect="1"/>
          </p:cNvGrpSpPr>
          <p:nvPr/>
        </p:nvGrpSpPr>
        <p:grpSpPr>
          <a:xfrm>
            <a:off x="17221200" y="9291237"/>
            <a:ext cx="900000" cy="805263"/>
            <a:chOff x="14454711" y="8725541"/>
            <a:chExt cx="1447800" cy="1295400"/>
          </a:xfrm>
        </p:grpSpPr>
        <p:sp>
          <p:nvSpPr>
            <p:cNvPr id="38" name="Freeform 37">
              <a:extLst>
                <a:ext uri="{FF2B5EF4-FFF2-40B4-BE49-F238E27FC236}">
                  <a16:creationId xmlns:a16="http://schemas.microsoft.com/office/drawing/2014/main" id="{0BAB9359-B8B8-9A49-A52B-F87A99551CD6}"/>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338B807-B857-AF40-B08B-6240E0F302B6}"/>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4F5D033-CE26-9F47-B97B-9829E60CF8A6}"/>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253289A-AE26-1C45-9BBB-7022B05C9605}"/>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43" name="Group 42">
            <a:extLst>
              <a:ext uri="{FF2B5EF4-FFF2-40B4-BE49-F238E27FC236}">
                <a16:creationId xmlns:a16="http://schemas.microsoft.com/office/drawing/2014/main" id="{D9451D2F-6271-C745-9A8C-69F1F3449DEB}"/>
              </a:ext>
            </a:extLst>
          </p:cNvPr>
          <p:cNvGrpSpPr>
            <a:grpSpLocks noChangeAspect="1"/>
          </p:cNvGrpSpPr>
          <p:nvPr/>
        </p:nvGrpSpPr>
        <p:grpSpPr>
          <a:xfrm>
            <a:off x="273251" y="190500"/>
            <a:ext cx="720000" cy="757895"/>
            <a:chOff x="381000" y="419100"/>
            <a:chExt cx="1447800" cy="1524000"/>
          </a:xfrm>
        </p:grpSpPr>
        <p:grpSp>
          <p:nvGrpSpPr>
            <p:cNvPr id="44" name="Group 2">
              <a:extLst>
                <a:ext uri="{FF2B5EF4-FFF2-40B4-BE49-F238E27FC236}">
                  <a16:creationId xmlns:a16="http://schemas.microsoft.com/office/drawing/2014/main" id="{E4A1051C-30F3-4449-8CBD-72D7FFE2422D}"/>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7" name="Freeform 3">
                <a:extLst>
                  <a:ext uri="{FF2B5EF4-FFF2-40B4-BE49-F238E27FC236}">
                    <a16:creationId xmlns:a16="http://schemas.microsoft.com/office/drawing/2014/main" id="{49E8E11C-FBE6-EB4F-8C6C-F1E457EB97DF}"/>
                  </a:ext>
                </a:extLst>
              </p:cNvPr>
              <p:cNvSpPr/>
              <p:nvPr/>
            </p:nvSpPr>
            <p:spPr>
              <a:xfrm>
                <a:off x="14167" y="0"/>
                <a:ext cx="6321665" cy="6350000"/>
              </a:xfrm>
              <a:prstGeom prst="roundRect">
                <a:avLst/>
              </a:prstGeom>
              <a:grpFill/>
            </p:spPr>
          </p:sp>
        </p:grpSp>
        <p:grpSp>
          <p:nvGrpSpPr>
            <p:cNvPr id="45" name="Group 4">
              <a:extLst>
                <a:ext uri="{FF2B5EF4-FFF2-40B4-BE49-F238E27FC236}">
                  <a16:creationId xmlns:a16="http://schemas.microsoft.com/office/drawing/2014/main" id="{44A19C4E-2C5F-5847-BE1C-BE2D6DA088D2}"/>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6" name="Freeform 5">
                <a:extLst>
                  <a:ext uri="{FF2B5EF4-FFF2-40B4-BE49-F238E27FC236}">
                    <a16:creationId xmlns:a16="http://schemas.microsoft.com/office/drawing/2014/main" id="{69866CB9-4ECF-9246-9534-5DB4C1B9E389}"/>
                  </a:ext>
                </a:extLst>
              </p:cNvPr>
              <p:cNvSpPr/>
              <p:nvPr/>
            </p:nvSpPr>
            <p:spPr>
              <a:xfrm>
                <a:off x="14167" y="0"/>
                <a:ext cx="6321665" cy="6350000"/>
              </a:xfrm>
              <a:prstGeom prst="roundRect">
                <a:avLst/>
              </a:prstGeom>
              <a:grpFill/>
            </p:spPr>
          </p:sp>
        </p:grpSp>
      </p:grpSp>
      <p:sp>
        <p:nvSpPr>
          <p:cNvPr id="16" name="Rectangle 15">
            <a:extLst>
              <a:ext uri="{FF2B5EF4-FFF2-40B4-BE49-F238E27FC236}">
                <a16:creationId xmlns:a16="http://schemas.microsoft.com/office/drawing/2014/main" id="{E17EDCAC-72B7-1549-80DF-E640EBF15B53}"/>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98646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381000" y="51435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Justification</a:t>
            </a:r>
          </a:p>
        </p:txBody>
      </p:sp>
      <p:sp>
        <p:nvSpPr>
          <p:cNvPr id="39" name="Rectangle 38">
            <a:extLst>
              <a:ext uri="{FF2B5EF4-FFF2-40B4-BE49-F238E27FC236}">
                <a16:creationId xmlns:a16="http://schemas.microsoft.com/office/drawing/2014/main" id="{44331103-816D-1A4D-9D58-056828A2203E}"/>
              </a:ext>
            </a:extLst>
          </p:cNvPr>
          <p:cNvSpPr/>
          <p:nvPr/>
        </p:nvSpPr>
        <p:spPr>
          <a:xfrm>
            <a:off x="8113293" y="2082023"/>
            <a:ext cx="8458200" cy="3037755"/>
          </a:xfrm>
          <a:prstGeom prst="rect">
            <a:avLst/>
          </a:prstGeom>
        </p:spPr>
        <p:txBody>
          <a:bodyPr wrap="square" anchor="ctr">
            <a:spAutoFit/>
          </a:bodyPr>
          <a:lstStyle/>
          <a:p>
            <a:pPr>
              <a:lnSpc>
                <a:spcPts val="3919"/>
              </a:lnSpc>
            </a:pPr>
            <a:r>
              <a:rPr lang="en-US" sz="2800" spc="335" dirty="0">
                <a:solidFill>
                  <a:srgbClr val="1D242C"/>
                </a:solidFill>
                <a:latin typeface="Montserrat Light"/>
              </a:rPr>
              <a:t>An iOS mobile application that classifies plutonic rocks with machine learning using their dominant colors does not exist. It offers the flexibility to carry out the classification in real time.</a:t>
            </a:r>
          </a:p>
        </p:txBody>
      </p:sp>
      <p:sp>
        <p:nvSpPr>
          <p:cNvPr id="2" name="Rectangle 1">
            <a:extLst>
              <a:ext uri="{FF2B5EF4-FFF2-40B4-BE49-F238E27FC236}">
                <a16:creationId xmlns:a16="http://schemas.microsoft.com/office/drawing/2014/main" id="{CA957819-4487-FD4F-8E96-6E806C3E7991}"/>
              </a:ext>
            </a:extLst>
          </p:cNvPr>
          <p:cNvSpPr/>
          <p:nvPr/>
        </p:nvSpPr>
        <p:spPr>
          <a:xfrm>
            <a:off x="8089230" y="6210300"/>
            <a:ext cx="7624011" cy="2037481"/>
          </a:xfrm>
          <a:prstGeom prst="rect">
            <a:avLst/>
          </a:prstGeom>
        </p:spPr>
        <p:txBody>
          <a:bodyPr wrap="square">
            <a:spAutoFit/>
          </a:bodyPr>
          <a:lstStyle/>
          <a:p>
            <a:pPr>
              <a:lnSpc>
                <a:spcPts val="3919"/>
              </a:lnSpc>
            </a:pPr>
            <a:r>
              <a:rPr lang="en-US" sz="2800" spc="335" dirty="0">
                <a:solidFill>
                  <a:srgbClr val="1D242C"/>
                </a:solidFill>
                <a:latin typeface="Montserrat Light"/>
              </a:rPr>
              <a:t>Verify if this approach with dominant colors leads to better results than the obtained in our previous work [2].</a:t>
            </a:r>
          </a:p>
        </p:txBody>
      </p:sp>
      <p:grpSp>
        <p:nvGrpSpPr>
          <p:cNvPr id="29" name="Picture 30">
            <a:extLst>
              <a:ext uri="{FF2B5EF4-FFF2-40B4-BE49-F238E27FC236}">
                <a16:creationId xmlns:a16="http://schemas.microsoft.com/office/drawing/2014/main" id="{B852EF1D-B778-0F4C-A79E-C9B8892438B2}"/>
              </a:ext>
            </a:extLst>
          </p:cNvPr>
          <p:cNvGrpSpPr>
            <a:grpSpLocks noChangeAspect="1"/>
          </p:cNvGrpSpPr>
          <p:nvPr/>
        </p:nvGrpSpPr>
        <p:grpSpPr>
          <a:xfrm>
            <a:off x="17221200" y="9291237"/>
            <a:ext cx="900000" cy="805263"/>
            <a:chOff x="14454711" y="8725541"/>
            <a:chExt cx="1447800" cy="1295400"/>
          </a:xfrm>
        </p:grpSpPr>
        <p:sp>
          <p:nvSpPr>
            <p:cNvPr id="30" name="Freeform 29">
              <a:extLst>
                <a:ext uri="{FF2B5EF4-FFF2-40B4-BE49-F238E27FC236}">
                  <a16:creationId xmlns:a16="http://schemas.microsoft.com/office/drawing/2014/main" id="{CB77E53C-4C68-344A-A282-BCEDBD130FB8}"/>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C69B79F-A4D4-B64C-859E-E1A334781A70}"/>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D57E6A-16FC-A14C-B0A4-27C92F9CBD14}"/>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F508705-7ACE-8E47-8D46-7C8D67F7E98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40" name="Rectangle 39">
            <a:extLst>
              <a:ext uri="{FF2B5EF4-FFF2-40B4-BE49-F238E27FC236}">
                <a16:creationId xmlns:a16="http://schemas.microsoft.com/office/drawing/2014/main" id="{E7746465-C0CD-614E-B03E-B4DAAD462B42}"/>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35936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1143000" y="2412730"/>
            <a:ext cx="4955715"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Objectives</a:t>
            </a:r>
          </a:p>
        </p:txBody>
      </p:sp>
      <p:sp>
        <p:nvSpPr>
          <p:cNvPr id="39" name="Rectangle 38">
            <a:extLst>
              <a:ext uri="{FF2B5EF4-FFF2-40B4-BE49-F238E27FC236}">
                <a16:creationId xmlns:a16="http://schemas.microsoft.com/office/drawing/2014/main" id="{44331103-816D-1A4D-9D58-056828A2203E}"/>
              </a:ext>
            </a:extLst>
          </p:cNvPr>
          <p:cNvSpPr/>
          <p:nvPr/>
        </p:nvSpPr>
        <p:spPr>
          <a:xfrm>
            <a:off x="7056474" y="1866900"/>
            <a:ext cx="9982200" cy="1527406"/>
          </a:xfrm>
          <a:prstGeom prst="rect">
            <a:avLst/>
          </a:prstGeom>
        </p:spPr>
        <p:txBody>
          <a:bodyPr wrap="square" anchor="ctr">
            <a:spAutoFit/>
          </a:bodyPr>
          <a:lstStyle/>
          <a:p>
            <a:pPr>
              <a:lnSpc>
                <a:spcPts val="3919"/>
              </a:lnSpc>
            </a:pPr>
            <a:r>
              <a:rPr lang="en-US" sz="2400" spc="335" dirty="0">
                <a:solidFill>
                  <a:srgbClr val="1D242C"/>
                </a:solidFill>
                <a:latin typeface="Montserrat Light"/>
              </a:rPr>
              <a:t>Extract dominant colors from plutonic rock images to train several machine learning algorithms and deploy the best model in an iOS application.</a:t>
            </a:r>
          </a:p>
        </p:txBody>
      </p:sp>
      <p:graphicFrame>
        <p:nvGraphicFramePr>
          <p:cNvPr id="23" name="Content Placeholder 2">
            <a:extLst>
              <a:ext uri="{FF2B5EF4-FFF2-40B4-BE49-F238E27FC236}">
                <a16:creationId xmlns:a16="http://schemas.microsoft.com/office/drawing/2014/main" id="{C52B52E1-6206-E245-8E41-48990B04E1E5}"/>
              </a:ext>
            </a:extLst>
          </p:cNvPr>
          <p:cNvGraphicFramePr>
            <a:graphicFrameLocks/>
          </p:cNvGraphicFramePr>
          <p:nvPr>
            <p:extLst>
              <p:ext uri="{D42A27DB-BD31-4B8C-83A1-F6EECF244321}">
                <p14:modId xmlns:p14="http://schemas.microsoft.com/office/powerpoint/2010/main" val="703547525"/>
              </p:ext>
            </p:extLst>
          </p:nvPr>
        </p:nvGraphicFramePr>
        <p:xfrm>
          <a:off x="1285594" y="3034284"/>
          <a:ext cx="15773400" cy="6528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0" name="Picture 30">
            <a:extLst>
              <a:ext uri="{FF2B5EF4-FFF2-40B4-BE49-F238E27FC236}">
                <a16:creationId xmlns:a16="http://schemas.microsoft.com/office/drawing/2014/main" id="{A0EF42E8-F388-5746-A6EF-D88463DD40D9}"/>
              </a:ext>
            </a:extLst>
          </p:cNvPr>
          <p:cNvGrpSpPr>
            <a:grpSpLocks noChangeAspect="1"/>
          </p:cNvGrpSpPr>
          <p:nvPr/>
        </p:nvGrpSpPr>
        <p:grpSpPr>
          <a:xfrm>
            <a:off x="17235600" y="9291237"/>
            <a:ext cx="900000" cy="805263"/>
            <a:chOff x="14454711" y="8725541"/>
            <a:chExt cx="1447800" cy="1295400"/>
          </a:xfrm>
        </p:grpSpPr>
        <p:sp>
          <p:nvSpPr>
            <p:cNvPr id="31" name="Freeform 30">
              <a:extLst>
                <a:ext uri="{FF2B5EF4-FFF2-40B4-BE49-F238E27FC236}">
                  <a16:creationId xmlns:a16="http://schemas.microsoft.com/office/drawing/2014/main" id="{FBF92F54-AE92-5D42-A5FA-1D838863E2A6}"/>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C1CD60B-7E4C-3945-B3C0-699C4901C988}"/>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D076A6C-A8F0-DD4D-A220-D5F91CFAF5A1}"/>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0AAF24E7-3832-3448-9317-CB62B0B860DD}"/>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
        <p:nvSpPr>
          <p:cNvPr id="35" name="Rectangle 34">
            <a:extLst>
              <a:ext uri="{FF2B5EF4-FFF2-40B4-BE49-F238E27FC236}">
                <a16:creationId xmlns:a16="http://schemas.microsoft.com/office/drawing/2014/main" id="{835F2D47-7DF3-0D4A-8EEE-D673D4FBC4B9}"/>
              </a:ext>
            </a:extLst>
          </p:cNvPr>
          <p:cNvSpPr/>
          <p:nvPr/>
        </p:nvSpPr>
        <p:spPr>
          <a:xfrm>
            <a:off x="1982879" y="7495421"/>
            <a:ext cx="3501841" cy="1754326"/>
          </a:xfrm>
          <a:prstGeom prst="rect">
            <a:avLst/>
          </a:prstGeom>
        </p:spPr>
        <p:txBody>
          <a:bodyPr wrap="square" anchor="ctr">
            <a:spAutoFit/>
          </a:bodyPr>
          <a:lstStyle/>
          <a:p>
            <a:pPr algn="ctr"/>
            <a:r>
              <a:rPr lang="en-US" dirty="0">
                <a:solidFill>
                  <a:srgbClr val="1D242C"/>
                </a:solidFill>
                <a:latin typeface="Montserrat" pitchFamily="2" charset="77"/>
                <a:cs typeface="Calibri" panose="020F0502020204030204" pitchFamily="34" charset="0"/>
              </a:rPr>
              <a:t>Determine the best </a:t>
            </a:r>
            <a:r>
              <a:rPr lang="en-US" i="1" dirty="0">
                <a:solidFill>
                  <a:srgbClr val="1D242C"/>
                </a:solidFill>
                <a:latin typeface="Montserrat" pitchFamily="2" charset="77"/>
                <a:cs typeface="Calibri" panose="020F0502020204030204" pitchFamily="34" charset="0"/>
              </a:rPr>
              <a:t>k</a:t>
            </a:r>
            <a:r>
              <a:rPr lang="en-US" dirty="0">
                <a:solidFill>
                  <a:srgbClr val="1D242C"/>
                </a:solidFill>
                <a:latin typeface="Montserrat" pitchFamily="2" charset="77"/>
                <a:cs typeface="Calibri" panose="020F0502020204030204" pitchFamily="34" charset="0"/>
              </a:rPr>
              <a:t> number of clusters to use in K-means to extract the dominant colors in terms of RGB and CIELAB from 283 images of plutonic rocks. </a:t>
            </a:r>
          </a:p>
        </p:txBody>
      </p:sp>
      <p:sp>
        <p:nvSpPr>
          <p:cNvPr id="36" name="Rectangle 35">
            <a:extLst>
              <a:ext uri="{FF2B5EF4-FFF2-40B4-BE49-F238E27FC236}">
                <a16:creationId xmlns:a16="http://schemas.microsoft.com/office/drawing/2014/main" id="{F2323930-6FD0-A34A-8F3F-B17EB74319F5}"/>
              </a:ext>
            </a:extLst>
          </p:cNvPr>
          <p:cNvSpPr/>
          <p:nvPr/>
        </p:nvSpPr>
        <p:spPr>
          <a:xfrm>
            <a:off x="5884359" y="7495421"/>
            <a:ext cx="3145834" cy="1477328"/>
          </a:xfrm>
          <a:prstGeom prst="rect">
            <a:avLst/>
          </a:prstGeom>
        </p:spPr>
        <p:txBody>
          <a:bodyPr wrap="square" anchor="ctr">
            <a:spAutoFit/>
          </a:bodyPr>
          <a:lstStyle/>
          <a:p>
            <a:pPr algn="ctr"/>
            <a:r>
              <a:rPr lang="en-US" dirty="0">
                <a:solidFill>
                  <a:srgbClr val="1D242C"/>
                </a:solidFill>
                <a:latin typeface="Montserrat" pitchFamily="2" charset="77"/>
                <a:cs typeface="Calibri" panose="020F0502020204030204" pitchFamily="34" charset="0"/>
              </a:rPr>
              <a:t>Use the extracted dominant colors to train the following machine learning algorithms: LR, KNN, DT, SVM, and CNN.</a:t>
            </a:r>
          </a:p>
        </p:txBody>
      </p:sp>
      <p:sp>
        <p:nvSpPr>
          <p:cNvPr id="37" name="Rectangle 36">
            <a:extLst>
              <a:ext uri="{FF2B5EF4-FFF2-40B4-BE49-F238E27FC236}">
                <a16:creationId xmlns:a16="http://schemas.microsoft.com/office/drawing/2014/main" id="{1E344F1C-D2A1-7048-B724-2C50CF71CE40}"/>
              </a:ext>
            </a:extLst>
          </p:cNvPr>
          <p:cNvSpPr/>
          <p:nvPr/>
        </p:nvSpPr>
        <p:spPr>
          <a:xfrm>
            <a:off x="9429833" y="7503041"/>
            <a:ext cx="3476078" cy="923330"/>
          </a:xfrm>
          <a:prstGeom prst="rect">
            <a:avLst/>
          </a:prstGeom>
        </p:spPr>
        <p:txBody>
          <a:bodyPr wrap="square" anchor="ctr">
            <a:spAutoFit/>
          </a:bodyPr>
          <a:lstStyle/>
          <a:p>
            <a:pPr algn="ctr"/>
            <a:r>
              <a:rPr lang="en-US" dirty="0">
                <a:solidFill>
                  <a:srgbClr val="1D242C"/>
                </a:solidFill>
                <a:latin typeface="Montserrat" pitchFamily="2" charset="77"/>
                <a:cs typeface="Calibri" panose="020F0502020204030204" pitchFamily="34" charset="0"/>
              </a:rPr>
              <a:t>Validate the models and deploy the best model in an iOS mobile application. </a:t>
            </a:r>
          </a:p>
        </p:txBody>
      </p:sp>
      <p:sp>
        <p:nvSpPr>
          <p:cNvPr id="38" name="Rectangle 37">
            <a:extLst>
              <a:ext uri="{FF2B5EF4-FFF2-40B4-BE49-F238E27FC236}">
                <a16:creationId xmlns:a16="http://schemas.microsoft.com/office/drawing/2014/main" id="{56E20FB2-CCFC-5541-812E-B5ABD6695071}"/>
              </a:ext>
            </a:extLst>
          </p:cNvPr>
          <p:cNvSpPr/>
          <p:nvPr/>
        </p:nvSpPr>
        <p:spPr>
          <a:xfrm>
            <a:off x="13076214" y="7503041"/>
            <a:ext cx="3145834" cy="923330"/>
          </a:xfrm>
          <a:prstGeom prst="rect">
            <a:avLst/>
          </a:prstGeom>
        </p:spPr>
        <p:txBody>
          <a:bodyPr wrap="square" anchor="ctr">
            <a:spAutoFit/>
          </a:bodyPr>
          <a:lstStyle/>
          <a:p>
            <a:pPr algn="ctr"/>
            <a:r>
              <a:rPr lang="en-US" dirty="0">
                <a:solidFill>
                  <a:srgbClr val="1D242C"/>
                </a:solidFill>
                <a:latin typeface="Montserrat" pitchFamily="2" charset="77"/>
                <a:cs typeface="Calibri" panose="020F0502020204030204" pitchFamily="34" charset="0"/>
              </a:rPr>
              <a:t>Compare the best model results with the obtained in our previous work [2].</a:t>
            </a:r>
          </a:p>
        </p:txBody>
      </p:sp>
      <p:grpSp>
        <p:nvGrpSpPr>
          <p:cNvPr id="40" name="Group 39">
            <a:extLst>
              <a:ext uri="{FF2B5EF4-FFF2-40B4-BE49-F238E27FC236}">
                <a16:creationId xmlns:a16="http://schemas.microsoft.com/office/drawing/2014/main" id="{3E2D8170-0690-564B-BBC4-38E05027804A}"/>
              </a:ext>
            </a:extLst>
          </p:cNvPr>
          <p:cNvGrpSpPr>
            <a:grpSpLocks noChangeAspect="1"/>
          </p:cNvGrpSpPr>
          <p:nvPr/>
        </p:nvGrpSpPr>
        <p:grpSpPr>
          <a:xfrm>
            <a:off x="273251" y="190500"/>
            <a:ext cx="720000" cy="757895"/>
            <a:chOff x="381000" y="419100"/>
            <a:chExt cx="1447800" cy="1524000"/>
          </a:xfrm>
        </p:grpSpPr>
        <p:grpSp>
          <p:nvGrpSpPr>
            <p:cNvPr id="41" name="Group 2">
              <a:extLst>
                <a:ext uri="{FF2B5EF4-FFF2-40B4-BE49-F238E27FC236}">
                  <a16:creationId xmlns:a16="http://schemas.microsoft.com/office/drawing/2014/main" id="{F0158094-4C8A-3144-9818-0C1E641DBD7C}"/>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44" name="Freeform 3">
                <a:extLst>
                  <a:ext uri="{FF2B5EF4-FFF2-40B4-BE49-F238E27FC236}">
                    <a16:creationId xmlns:a16="http://schemas.microsoft.com/office/drawing/2014/main" id="{A9923E37-E4CD-6B4B-8F36-570FD72875AE}"/>
                  </a:ext>
                </a:extLst>
              </p:cNvPr>
              <p:cNvSpPr/>
              <p:nvPr/>
            </p:nvSpPr>
            <p:spPr>
              <a:xfrm>
                <a:off x="14167" y="0"/>
                <a:ext cx="6321665" cy="6350000"/>
              </a:xfrm>
              <a:prstGeom prst="roundRect">
                <a:avLst/>
              </a:prstGeom>
              <a:grpFill/>
            </p:spPr>
          </p:sp>
        </p:grpSp>
        <p:grpSp>
          <p:nvGrpSpPr>
            <p:cNvPr id="42" name="Group 4">
              <a:extLst>
                <a:ext uri="{FF2B5EF4-FFF2-40B4-BE49-F238E27FC236}">
                  <a16:creationId xmlns:a16="http://schemas.microsoft.com/office/drawing/2014/main" id="{5CF7128E-1A6F-6D40-82B0-E02D859B2218}"/>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43" name="Freeform 5">
                <a:extLst>
                  <a:ext uri="{FF2B5EF4-FFF2-40B4-BE49-F238E27FC236}">
                    <a16:creationId xmlns:a16="http://schemas.microsoft.com/office/drawing/2014/main" id="{209DC6AD-81E2-3C4C-A5A2-ADD4B93A1A64}"/>
                  </a:ext>
                </a:extLst>
              </p:cNvPr>
              <p:cNvSpPr/>
              <p:nvPr/>
            </p:nvSpPr>
            <p:spPr>
              <a:xfrm>
                <a:off x="14167" y="0"/>
                <a:ext cx="6321665" cy="6350000"/>
              </a:xfrm>
              <a:prstGeom prst="roundRect">
                <a:avLst/>
              </a:prstGeom>
              <a:grpFill/>
            </p:spPr>
          </p:sp>
        </p:grpSp>
      </p:grpSp>
      <p:sp>
        <p:nvSpPr>
          <p:cNvPr id="20" name="Rectangle 19">
            <a:extLst>
              <a:ext uri="{FF2B5EF4-FFF2-40B4-BE49-F238E27FC236}">
                <a16:creationId xmlns:a16="http://schemas.microsoft.com/office/drawing/2014/main" id="{807E6067-9BA7-B344-B972-DDDB546F1617}"/>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289658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4595622" y="3848100"/>
            <a:ext cx="9096753" cy="743793"/>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Hypothesis</a:t>
            </a:r>
          </a:p>
        </p:txBody>
      </p:sp>
      <p:sp>
        <p:nvSpPr>
          <p:cNvPr id="39" name="Rectangle 38">
            <a:extLst>
              <a:ext uri="{FF2B5EF4-FFF2-40B4-BE49-F238E27FC236}">
                <a16:creationId xmlns:a16="http://schemas.microsoft.com/office/drawing/2014/main" id="{44331103-816D-1A4D-9D58-056828A2203E}"/>
              </a:ext>
            </a:extLst>
          </p:cNvPr>
          <p:cNvSpPr/>
          <p:nvPr/>
        </p:nvSpPr>
        <p:spPr>
          <a:xfrm>
            <a:off x="3124198" y="4883910"/>
            <a:ext cx="12039600" cy="2556662"/>
          </a:xfrm>
          <a:prstGeom prst="rect">
            <a:avLst/>
          </a:prstGeom>
        </p:spPr>
        <p:txBody>
          <a:bodyPr wrap="square" anchor="ctr">
            <a:spAutoFit/>
          </a:bodyPr>
          <a:lstStyle/>
          <a:p>
            <a:pPr algn="ctr">
              <a:lnSpc>
                <a:spcPts val="3919"/>
              </a:lnSpc>
            </a:pPr>
            <a:r>
              <a:rPr lang="en-US" sz="2800" spc="335" dirty="0">
                <a:solidFill>
                  <a:srgbClr val="1D242C"/>
                </a:solidFill>
                <a:latin typeface="Montserrat Light"/>
              </a:rPr>
              <a:t>A machine learning model trained with just the dominant colors extracted from gabbro, diorite, granodiorite, and granite images can provide an effective way to classify these plutonic rocks on iOS devices.</a:t>
            </a:r>
          </a:p>
        </p:txBody>
      </p:sp>
      <p:grpSp>
        <p:nvGrpSpPr>
          <p:cNvPr id="29" name="Picture 30">
            <a:extLst>
              <a:ext uri="{FF2B5EF4-FFF2-40B4-BE49-F238E27FC236}">
                <a16:creationId xmlns:a16="http://schemas.microsoft.com/office/drawing/2014/main" id="{B852EF1D-B778-0F4C-A79E-C9B8892438B2}"/>
              </a:ext>
            </a:extLst>
          </p:cNvPr>
          <p:cNvGrpSpPr>
            <a:grpSpLocks noChangeAspect="1"/>
          </p:cNvGrpSpPr>
          <p:nvPr/>
        </p:nvGrpSpPr>
        <p:grpSpPr>
          <a:xfrm>
            <a:off x="17221200" y="9291237"/>
            <a:ext cx="900000" cy="805263"/>
            <a:chOff x="14454711" y="8725541"/>
            <a:chExt cx="1447800" cy="1295400"/>
          </a:xfrm>
        </p:grpSpPr>
        <p:sp>
          <p:nvSpPr>
            <p:cNvPr id="30" name="Freeform 29">
              <a:extLst>
                <a:ext uri="{FF2B5EF4-FFF2-40B4-BE49-F238E27FC236}">
                  <a16:creationId xmlns:a16="http://schemas.microsoft.com/office/drawing/2014/main" id="{CB77E53C-4C68-344A-A282-BCEDBD130FB8}"/>
                </a:ext>
              </a:extLst>
            </p:cNvPr>
            <p:cNvSpPr/>
            <p:nvPr/>
          </p:nvSpPr>
          <p:spPr>
            <a:xfrm>
              <a:off x="14454711" y="94200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C69B79F-A4D4-B64C-859E-E1A334781A70}"/>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D57E6A-16FC-A14C-B0A4-27C92F9CBD14}"/>
                </a:ext>
              </a:extLst>
            </p:cNvPr>
            <p:cNvSpPr/>
            <p:nvPr/>
          </p:nvSpPr>
          <p:spPr>
            <a:xfrm>
              <a:off x="15299110"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F508705-7ACE-8E47-8D46-7C8D67F7E98A}"/>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9CBEAE8-69C6-3E42-BCF2-1776D3D8A0DF}"/>
              </a:ext>
            </a:extLst>
          </p:cNvPr>
          <p:cNvGrpSpPr>
            <a:grpSpLocks noChangeAspect="1"/>
          </p:cNvGrpSpPr>
          <p:nvPr/>
        </p:nvGrpSpPr>
        <p:grpSpPr>
          <a:xfrm>
            <a:off x="273251" y="190500"/>
            <a:ext cx="720000" cy="757895"/>
            <a:chOff x="381000" y="419100"/>
            <a:chExt cx="1447800" cy="1524000"/>
          </a:xfrm>
        </p:grpSpPr>
        <p:grpSp>
          <p:nvGrpSpPr>
            <p:cNvPr id="35" name="Group 2">
              <a:extLst>
                <a:ext uri="{FF2B5EF4-FFF2-40B4-BE49-F238E27FC236}">
                  <a16:creationId xmlns:a16="http://schemas.microsoft.com/office/drawing/2014/main" id="{873DE1D3-8994-1A4F-AA11-B6134E96BEA8}"/>
                </a:ext>
              </a:extLst>
            </p:cNvPr>
            <p:cNvGrpSpPr>
              <a:grpSpLocks noChangeAspect="1"/>
            </p:cNvGrpSpPr>
            <p:nvPr/>
          </p:nvGrpSpPr>
          <p:grpSpPr>
            <a:xfrm>
              <a:off x="381000" y="419100"/>
              <a:ext cx="1306800" cy="1306800"/>
              <a:chOff x="0" y="0"/>
              <a:chExt cx="6350000" cy="6350000"/>
            </a:xfrm>
            <a:solidFill>
              <a:schemeClr val="accent6">
                <a:lumMod val="40000"/>
                <a:lumOff val="60000"/>
              </a:schemeClr>
            </a:solidFill>
          </p:grpSpPr>
          <p:sp>
            <p:nvSpPr>
              <p:cNvPr id="38" name="Freeform 3">
                <a:extLst>
                  <a:ext uri="{FF2B5EF4-FFF2-40B4-BE49-F238E27FC236}">
                    <a16:creationId xmlns:a16="http://schemas.microsoft.com/office/drawing/2014/main" id="{733CE669-79E5-B34F-811D-A8D59F1B9356}"/>
                  </a:ext>
                </a:extLst>
              </p:cNvPr>
              <p:cNvSpPr/>
              <p:nvPr/>
            </p:nvSpPr>
            <p:spPr>
              <a:xfrm>
                <a:off x="14167" y="0"/>
                <a:ext cx="6321665" cy="6350000"/>
              </a:xfrm>
              <a:prstGeom prst="roundRect">
                <a:avLst/>
              </a:prstGeom>
              <a:grpFill/>
            </p:spPr>
          </p:sp>
        </p:grpSp>
        <p:grpSp>
          <p:nvGrpSpPr>
            <p:cNvPr id="36" name="Group 4">
              <a:extLst>
                <a:ext uri="{FF2B5EF4-FFF2-40B4-BE49-F238E27FC236}">
                  <a16:creationId xmlns:a16="http://schemas.microsoft.com/office/drawing/2014/main" id="{B81A3774-C3ED-284A-9E7F-93A7FB24E8F4}"/>
                </a:ext>
              </a:extLst>
            </p:cNvPr>
            <p:cNvGrpSpPr>
              <a:grpSpLocks noChangeAspect="1"/>
            </p:cNvGrpSpPr>
            <p:nvPr/>
          </p:nvGrpSpPr>
          <p:grpSpPr>
            <a:xfrm rot="5400000">
              <a:off x="914400" y="1028700"/>
              <a:ext cx="914400" cy="914400"/>
              <a:chOff x="0" y="0"/>
              <a:chExt cx="6350000" cy="6350000"/>
            </a:xfrm>
            <a:solidFill>
              <a:schemeClr val="accent6"/>
            </a:solidFill>
          </p:grpSpPr>
          <p:sp>
            <p:nvSpPr>
              <p:cNvPr id="37" name="Freeform 5">
                <a:extLst>
                  <a:ext uri="{FF2B5EF4-FFF2-40B4-BE49-F238E27FC236}">
                    <a16:creationId xmlns:a16="http://schemas.microsoft.com/office/drawing/2014/main" id="{AD131005-EB33-2340-B438-CCB22C3FBD41}"/>
                  </a:ext>
                </a:extLst>
              </p:cNvPr>
              <p:cNvSpPr/>
              <p:nvPr/>
            </p:nvSpPr>
            <p:spPr>
              <a:xfrm>
                <a:off x="14167" y="0"/>
                <a:ext cx="6321665" cy="6350000"/>
              </a:xfrm>
              <a:prstGeom prst="roundRect">
                <a:avLst/>
              </a:prstGeom>
              <a:grpFill/>
            </p:spPr>
          </p:sp>
        </p:grpSp>
      </p:grpSp>
      <p:sp>
        <p:nvSpPr>
          <p:cNvPr id="15" name="Rectangle 14">
            <a:extLst>
              <a:ext uri="{FF2B5EF4-FFF2-40B4-BE49-F238E27FC236}">
                <a16:creationId xmlns:a16="http://schemas.microsoft.com/office/drawing/2014/main" id="{A642D3EC-C043-B042-8329-840D452C231B}"/>
              </a:ext>
            </a:extLst>
          </p:cNvPr>
          <p:cNvSpPr/>
          <p:nvPr/>
        </p:nvSpPr>
        <p:spPr>
          <a:xfrm>
            <a:off x="1070683" y="419100"/>
            <a:ext cx="2663117" cy="537070"/>
          </a:xfrm>
          <a:prstGeom prst="rect">
            <a:avLst/>
          </a:prstGeom>
        </p:spPr>
        <p:txBody>
          <a:bodyPr wrap="square" anchor="ctr">
            <a:spAutoFit/>
          </a:bodyPr>
          <a:lstStyle/>
          <a:p>
            <a:pPr lvl="0">
              <a:lnSpc>
                <a:spcPts val="3919"/>
              </a:lnSpc>
            </a:pPr>
            <a:r>
              <a:rPr lang="en-US" sz="2000" spc="335" dirty="0">
                <a:solidFill>
                  <a:srgbClr val="1D242C"/>
                </a:solidFill>
                <a:latin typeface="Montserrat Light"/>
              </a:rPr>
              <a:t>Introduction</a:t>
            </a:r>
          </a:p>
        </p:txBody>
      </p:sp>
    </p:spTree>
    <p:extLst>
      <p:ext uri="{BB962C8B-B14F-4D97-AF65-F5344CB8AC3E}">
        <p14:creationId xmlns:p14="http://schemas.microsoft.com/office/powerpoint/2010/main" val="3035697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8"/>
          <p:cNvSpPr txBox="1"/>
          <p:nvPr/>
        </p:nvSpPr>
        <p:spPr>
          <a:xfrm>
            <a:off x="9982200" y="2360513"/>
            <a:ext cx="5391905" cy="1487587"/>
          </a:xfrm>
          <a:prstGeom prst="rect">
            <a:avLst/>
          </a:prstGeom>
        </p:spPr>
        <p:txBody>
          <a:bodyPr wrap="square" lIns="0" tIns="0" rIns="0" bIns="0" rtlCol="0" anchor="t">
            <a:spAutoFit/>
          </a:bodyPr>
          <a:lstStyle/>
          <a:p>
            <a:pPr algn="ctr">
              <a:lnSpc>
                <a:spcPts val="5820"/>
              </a:lnSpc>
            </a:pPr>
            <a:r>
              <a:rPr lang="en-US" sz="6000" spc="300" dirty="0">
                <a:solidFill>
                  <a:srgbClr val="1D242C"/>
                </a:solidFill>
                <a:latin typeface="Montserrat Classic Bold"/>
              </a:rPr>
              <a:t>Theoretical Foundation</a:t>
            </a:r>
          </a:p>
        </p:txBody>
      </p:sp>
      <p:sp>
        <p:nvSpPr>
          <p:cNvPr id="39" name="Rectangle 38">
            <a:extLst>
              <a:ext uri="{FF2B5EF4-FFF2-40B4-BE49-F238E27FC236}">
                <a16:creationId xmlns:a16="http://schemas.microsoft.com/office/drawing/2014/main" id="{44331103-816D-1A4D-9D58-056828A2203E}"/>
              </a:ext>
            </a:extLst>
          </p:cNvPr>
          <p:cNvSpPr/>
          <p:nvPr/>
        </p:nvSpPr>
        <p:spPr>
          <a:xfrm>
            <a:off x="9296400" y="4436054"/>
            <a:ext cx="7143885" cy="1037207"/>
          </a:xfrm>
          <a:prstGeom prst="rect">
            <a:avLst/>
          </a:prstGeom>
        </p:spPr>
        <p:txBody>
          <a:bodyPr wrap="square" anchor="ctr">
            <a:spAutoFit/>
          </a:bodyPr>
          <a:lstStyle/>
          <a:p>
            <a:pPr algn="ctr">
              <a:lnSpc>
                <a:spcPts val="3919"/>
              </a:lnSpc>
            </a:pPr>
            <a:r>
              <a:rPr lang="en-US" sz="2799" spc="335" dirty="0">
                <a:solidFill>
                  <a:srgbClr val="1D242C"/>
                </a:solidFill>
                <a:latin typeface="Montserrat Light"/>
              </a:rPr>
              <a:t>Underpinnings of our Approach </a:t>
            </a:r>
          </a:p>
          <a:p>
            <a:pPr lvl="0" algn="ctr">
              <a:lnSpc>
                <a:spcPts val="3919"/>
              </a:lnSpc>
            </a:pPr>
            <a:r>
              <a:rPr lang="en-US" sz="2799" spc="335" dirty="0">
                <a:solidFill>
                  <a:srgbClr val="1D242C"/>
                </a:solidFill>
                <a:latin typeface="Montserrat Light"/>
              </a:rPr>
              <a:t>Related Work</a:t>
            </a:r>
          </a:p>
        </p:txBody>
      </p:sp>
      <p:pic>
        <p:nvPicPr>
          <p:cNvPr id="43" name="Graphic 42" descr="Badge with solid fill">
            <a:extLst>
              <a:ext uri="{FF2B5EF4-FFF2-40B4-BE49-F238E27FC236}">
                <a16:creationId xmlns:a16="http://schemas.microsoft.com/office/drawing/2014/main" id="{92C955F4-BE96-8B43-BF94-61F7D8B5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72400" y="2028624"/>
            <a:ext cx="1906474" cy="1906474"/>
          </a:xfrm>
          <a:prstGeom prst="rect">
            <a:avLst/>
          </a:prstGeom>
        </p:spPr>
      </p:pic>
      <p:grpSp>
        <p:nvGrpSpPr>
          <p:cNvPr id="82" name="Group 2">
            <a:extLst>
              <a:ext uri="{FF2B5EF4-FFF2-40B4-BE49-F238E27FC236}">
                <a16:creationId xmlns:a16="http://schemas.microsoft.com/office/drawing/2014/main" id="{52D95881-2A00-B540-AF4C-5EE2DDC3DA7D}"/>
              </a:ext>
            </a:extLst>
          </p:cNvPr>
          <p:cNvGrpSpPr>
            <a:grpSpLocks noChangeAspect="1"/>
          </p:cNvGrpSpPr>
          <p:nvPr/>
        </p:nvGrpSpPr>
        <p:grpSpPr>
          <a:xfrm>
            <a:off x="381000" y="419100"/>
            <a:ext cx="1305146" cy="1305146"/>
            <a:chOff x="0" y="0"/>
            <a:chExt cx="6350000" cy="6350000"/>
          </a:xfrm>
          <a:solidFill>
            <a:srgbClr val="A7DFC1">
              <a:alpha val="60784"/>
            </a:srgbClr>
          </a:solidFill>
        </p:grpSpPr>
        <p:sp>
          <p:nvSpPr>
            <p:cNvPr id="83" name="Freeform 3">
              <a:extLst>
                <a:ext uri="{FF2B5EF4-FFF2-40B4-BE49-F238E27FC236}">
                  <a16:creationId xmlns:a16="http://schemas.microsoft.com/office/drawing/2014/main" id="{59703221-C071-F344-A9C8-ED0BAB2169C0}"/>
                </a:ext>
              </a:extLst>
            </p:cNvPr>
            <p:cNvSpPr/>
            <p:nvPr/>
          </p:nvSpPr>
          <p:spPr>
            <a:xfrm>
              <a:off x="14167" y="0"/>
              <a:ext cx="6321665" cy="6350000"/>
            </a:xfrm>
            <a:prstGeom prst="roundRect">
              <a:avLst/>
            </a:prstGeom>
            <a:grpFill/>
          </p:spPr>
        </p:sp>
      </p:grpSp>
      <p:grpSp>
        <p:nvGrpSpPr>
          <p:cNvPr id="84" name="Group 4">
            <a:extLst>
              <a:ext uri="{FF2B5EF4-FFF2-40B4-BE49-F238E27FC236}">
                <a16:creationId xmlns:a16="http://schemas.microsoft.com/office/drawing/2014/main" id="{FE7ACFB0-2A56-1F4B-AEFA-D5B6A3D49756}"/>
              </a:ext>
            </a:extLst>
          </p:cNvPr>
          <p:cNvGrpSpPr>
            <a:grpSpLocks noChangeAspect="1"/>
          </p:cNvGrpSpPr>
          <p:nvPr/>
        </p:nvGrpSpPr>
        <p:grpSpPr>
          <a:xfrm rot="5400000">
            <a:off x="914400" y="1028700"/>
            <a:ext cx="914400" cy="914400"/>
            <a:chOff x="0" y="0"/>
            <a:chExt cx="6350000" cy="6350000"/>
          </a:xfrm>
          <a:solidFill>
            <a:srgbClr val="8BD4AC"/>
          </a:solidFill>
        </p:grpSpPr>
        <p:sp>
          <p:nvSpPr>
            <p:cNvPr id="85" name="Freeform 5">
              <a:extLst>
                <a:ext uri="{FF2B5EF4-FFF2-40B4-BE49-F238E27FC236}">
                  <a16:creationId xmlns:a16="http://schemas.microsoft.com/office/drawing/2014/main" id="{C9767B07-0A91-A547-B0F2-357D8901115B}"/>
                </a:ext>
              </a:extLst>
            </p:cNvPr>
            <p:cNvSpPr/>
            <p:nvPr/>
          </p:nvSpPr>
          <p:spPr>
            <a:xfrm>
              <a:off x="14167" y="0"/>
              <a:ext cx="6321665" cy="6350000"/>
            </a:xfrm>
            <a:prstGeom prst="roundRect">
              <a:avLst/>
            </a:prstGeom>
            <a:grpFill/>
          </p:spPr>
        </p:sp>
      </p:grpSp>
      <p:grpSp>
        <p:nvGrpSpPr>
          <p:cNvPr id="2" name="Picture 12">
            <a:extLst>
              <a:ext uri="{FF2B5EF4-FFF2-40B4-BE49-F238E27FC236}">
                <a16:creationId xmlns:a16="http://schemas.microsoft.com/office/drawing/2014/main" id="{52136773-824E-A947-92E6-06A513C65130}"/>
              </a:ext>
            </a:extLst>
          </p:cNvPr>
          <p:cNvGrpSpPr/>
          <p:nvPr/>
        </p:nvGrpSpPr>
        <p:grpSpPr>
          <a:xfrm>
            <a:off x="2690861" y="4314087"/>
            <a:ext cx="4362287" cy="4333304"/>
            <a:chOff x="4094994" y="5842300"/>
            <a:chExt cx="4362287" cy="4333304"/>
          </a:xfrm>
        </p:grpSpPr>
        <p:sp>
          <p:nvSpPr>
            <p:cNvPr id="3" name="Freeform 2">
              <a:extLst>
                <a:ext uri="{FF2B5EF4-FFF2-40B4-BE49-F238E27FC236}">
                  <a16:creationId xmlns:a16="http://schemas.microsoft.com/office/drawing/2014/main" id="{F8270B39-5B3D-FA4F-91E2-932B55230D8F}"/>
                </a:ext>
              </a:extLst>
            </p:cNvPr>
            <p:cNvSpPr/>
            <p:nvPr/>
          </p:nvSpPr>
          <p:spPr>
            <a:xfrm>
              <a:off x="4625071" y="8853239"/>
              <a:ext cx="3176420" cy="1200437"/>
            </a:xfrm>
            <a:custGeom>
              <a:avLst/>
              <a:gdLst>
                <a:gd name="connsiteX0" fmla="*/ 3176420 w 3176420"/>
                <a:gd name="connsiteY0" fmla="*/ 1200437 h 1200437"/>
                <a:gd name="connsiteX1" fmla="*/ 0 w 3176420"/>
                <a:gd name="connsiteY1" fmla="*/ 1200437 h 1200437"/>
                <a:gd name="connsiteX2" fmla="*/ 0 w 3176420"/>
                <a:gd name="connsiteY2" fmla="*/ 0 h 1200437"/>
                <a:gd name="connsiteX3" fmla="*/ 3176420 w 3176420"/>
                <a:gd name="connsiteY3" fmla="*/ 0 h 1200437"/>
                <a:gd name="connsiteX4" fmla="*/ 3176420 w 3176420"/>
                <a:gd name="connsiteY4" fmla="*/ 1200437 h 120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7">
                  <a:moveTo>
                    <a:pt x="3176420" y="1200437"/>
                  </a:moveTo>
                  <a:lnTo>
                    <a:pt x="0" y="1200437"/>
                  </a:lnTo>
                  <a:lnTo>
                    <a:pt x="0" y="0"/>
                  </a:lnTo>
                  <a:lnTo>
                    <a:pt x="3176420" y="0"/>
                  </a:lnTo>
                  <a:lnTo>
                    <a:pt x="3176420" y="1200437"/>
                  </a:lnTo>
                </a:path>
              </a:pathLst>
            </a:custGeom>
            <a:solidFill>
              <a:srgbClr val="CAEDD9">
                <a:alpha val="76471"/>
              </a:srgbClr>
            </a:solidFill>
            <a:ln w="19218"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FF62E7C7-A1D9-5B44-8848-DF6DA78B6B69}"/>
                </a:ext>
              </a:extLst>
            </p:cNvPr>
            <p:cNvSpPr/>
            <p:nvPr/>
          </p:nvSpPr>
          <p:spPr>
            <a:xfrm>
              <a:off x="4333438" y="8731311"/>
              <a:ext cx="3653498" cy="1444293"/>
            </a:xfrm>
            <a:custGeom>
              <a:avLst/>
              <a:gdLst>
                <a:gd name="connsiteX0" fmla="*/ 3653499 w 3653498"/>
                <a:gd name="connsiteY0" fmla="*/ 1246016 h 1444293"/>
                <a:gd name="connsiteX1" fmla="*/ 3620411 w 3653498"/>
                <a:gd name="connsiteY1" fmla="*/ 1247362 h 1444293"/>
                <a:gd name="connsiteX2" fmla="*/ 818921 w 3653498"/>
                <a:gd name="connsiteY2" fmla="*/ 1247362 h 1444293"/>
                <a:gd name="connsiteX3" fmla="*/ 408979 w 3653498"/>
                <a:gd name="connsiteY3" fmla="*/ 915617 h 1444293"/>
                <a:gd name="connsiteX4" fmla="*/ 408979 w 3653498"/>
                <a:gd name="connsiteY4" fmla="*/ 528677 h 1444293"/>
                <a:gd name="connsiteX5" fmla="*/ 818921 w 3653498"/>
                <a:gd name="connsiteY5" fmla="*/ 196931 h 1444293"/>
                <a:gd name="connsiteX6" fmla="*/ 3620411 w 3653498"/>
                <a:gd name="connsiteY6" fmla="*/ 196931 h 1444293"/>
                <a:gd name="connsiteX7" fmla="*/ 3653499 w 3653498"/>
                <a:gd name="connsiteY7" fmla="*/ 198278 h 1444293"/>
                <a:gd name="connsiteX8" fmla="*/ 3653499 w 3653498"/>
                <a:gd name="connsiteY8" fmla="*/ 7308 h 1444293"/>
                <a:gd name="connsiteX9" fmla="*/ 3574242 w 3653498"/>
                <a:gd name="connsiteY9" fmla="*/ 0 h 1444293"/>
                <a:gd name="connsiteX10" fmla="*/ 456303 w 3653498"/>
                <a:gd name="connsiteY10" fmla="*/ 0 h 1444293"/>
                <a:gd name="connsiteX11" fmla="*/ 0 w 3653498"/>
                <a:gd name="connsiteY11" fmla="*/ 456174 h 1444293"/>
                <a:gd name="connsiteX12" fmla="*/ 0 w 3653498"/>
                <a:gd name="connsiteY12" fmla="*/ 988120 h 1444293"/>
                <a:gd name="connsiteX13" fmla="*/ 456303 w 3653498"/>
                <a:gd name="connsiteY13" fmla="*/ 1444294 h 1444293"/>
                <a:gd name="connsiteX14" fmla="*/ 3574242 w 3653498"/>
                <a:gd name="connsiteY14" fmla="*/ 1444294 h 1444293"/>
                <a:gd name="connsiteX15" fmla="*/ 3653499 w 3653498"/>
                <a:gd name="connsiteY15" fmla="*/ 1436986 h 1444293"/>
                <a:gd name="connsiteX16" fmla="*/ 3653499 w 3653498"/>
                <a:gd name="connsiteY16" fmla="*/ 1246016 h 144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98" h="1444293">
                  <a:moveTo>
                    <a:pt x="3653499" y="1246016"/>
                  </a:moveTo>
                  <a:cubicBezTo>
                    <a:pt x="3642533" y="1246785"/>
                    <a:pt x="3631569" y="1247362"/>
                    <a:pt x="3620411" y="1247362"/>
                  </a:cubicBezTo>
                  <a:lnTo>
                    <a:pt x="818921" y="1247362"/>
                  </a:lnTo>
                  <a:cubicBezTo>
                    <a:pt x="592501" y="1247362"/>
                    <a:pt x="408979" y="1098894"/>
                    <a:pt x="408979" y="915617"/>
                  </a:cubicBezTo>
                  <a:lnTo>
                    <a:pt x="408979" y="528677"/>
                  </a:lnTo>
                  <a:cubicBezTo>
                    <a:pt x="408979" y="345400"/>
                    <a:pt x="592501" y="196931"/>
                    <a:pt x="818921" y="196931"/>
                  </a:cubicBezTo>
                  <a:lnTo>
                    <a:pt x="3620411" y="196931"/>
                  </a:lnTo>
                  <a:cubicBezTo>
                    <a:pt x="3631569" y="196931"/>
                    <a:pt x="3642533" y="197508"/>
                    <a:pt x="3653499" y="198278"/>
                  </a:cubicBezTo>
                  <a:lnTo>
                    <a:pt x="3653499" y="7308"/>
                  </a:lnTo>
                  <a:cubicBezTo>
                    <a:pt x="3627721" y="2692"/>
                    <a:pt x="3601366" y="0"/>
                    <a:pt x="3574242" y="0"/>
                  </a:cubicBezTo>
                  <a:lnTo>
                    <a:pt x="456303" y="0"/>
                  </a:lnTo>
                  <a:cubicBezTo>
                    <a:pt x="204297" y="0"/>
                    <a:pt x="0" y="204047"/>
                    <a:pt x="0" y="456174"/>
                  </a:cubicBezTo>
                  <a:lnTo>
                    <a:pt x="0" y="988120"/>
                  </a:lnTo>
                  <a:cubicBezTo>
                    <a:pt x="0" y="1240054"/>
                    <a:pt x="204297" y="1444294"/>
                    <a:pt x="456303" y="1444294"/>
                  </a:cubicBezTo>
                  <a:lnTo>
                    <a:pt x="3574242" y="1444294"/>
                  </a:lnTo>
                  <a:cubicBezTo>
                    <a:pt x="3601366" y="1444294"/>
                    <a:pt x="3627721" y="1441601"/>
                    <a:pt x="3653499" y="1436986"/>
                  </a:cubicBezTo>
                  <a:lnTo>
                    <a:pt x="3653499" y="1246016"/>
                  </a:lnTo>
                </a:path>
              </a:pathLst>
            </a:custGeom>
            <a:solidFill>
              <a:srgbClr val="8BD4AC"/>
            </a:solidFill>
            <a:ln w="19218"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ACF16BF9-106F-B641-B4E1-959156FC0FCC}"/>
                </a:ext>
              </a:extLst>
            </p:cNvPr>
            <p:cNvSpPr/>
            <p:nvPr/>
          </p:nvSpPr>
          <p:spPr>
            <a:xfrm>
              <a:off x="5095609" y="7408753"/>
              <a:ext cx="3176420" cy="1200436"/>
            </a:xfrm>
            <a:custGeom>
              <a:avLst/>
              <a:gdLst>
                <a:gd name="connsiteX0" fmla="*/ 3176420 w 3176420"/>
                <a:gd name="connsiteY0" fmla="*/ 1200437 h 1200436"/>
                <a:gd name="connsiteX1" fmla="*/ 0 w 3176420"/>
                <a:gd name="connsiteY1" fmla="*/ 1200437 h 1200436"/>
                <a:gd name="connsiteX2" fmla="*/ 0 w 3176420"/>
                <a:gd name="connsiteY2" fmla="*/ 0 h 1200436"/>
                <a:gd name="connsiteX3" fmla="*/ 3176420 w 3176420"/>
                <a:gd name="connsiteY3" fmla="*/ 0 h 1200436"/>
                <a:gd name="connsiteX4" fmla="*/ 3176420 w 3176420"/>
                <a:gd name="connsiteY4" fmla="*/ 1200437 h 120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436">
                  <a:moveTo>
                    <a:pt x="3176420" y="1200437"/>
                  </a:moveTo>
                  <a:lnTo>
                    <a:pt x="0" y="1200437"/>
                  </a:lnTo>
                  <a:lnTo>
                    <a:pt x="0" y="0"/>
                  </a:lnTo>
                  <a:lnTo>
                    <a:pt x="3176420" y="0"/>
                  </a:lnTo>
                  <a:lnTo>
                    <a:pt x="3176420" y="1200437"/>
                  </a:lnTo>
                </a:path>
              </a:pathLst>
            </a:custGeom>
            <a:solidFill>
              <a:srgbClr val="CAEDD9">
                <a:alpha val="45882"/>
              </a:srgbClr>
            </a:solidFill>
            <a:ln w="19218"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4D7FE87-E466-0744-A7DB-1E63E38E2955}"/>
                </a:ext>
              </a:extLst>
            </p:cNvPr>
            <p:cNvSpPr/>
            <p:nvPr/>
          </p:nvSpPr>
          <p:spPr>
            <a:xfrm>
              <a:off x="4803976" y="7286825"/>
              <a:ext cx="3653306" cy="1444486"/>
            </a:xfrm>
            <a:custGeom>
              <a:avLst/>
              <a:gdLst>
                <a:gd name="connsiteX0" fmla="*/ 3653306 w 3653306"/>
                <a:gd name="connsiteY0" fmla="*/ 1246016 h 1444486"/>
                <a:gd name="connsiteX1" fmla="*/ 3620411 w 3653306"/>
                <a:gd name="connsiteY1" fmla="*/ 1247362 h 1444486"/>
                <a:gd name="connsiteX2" fmla="*/ 818921 w 3653306"/>
                <a:gd name="connsiteY2" fmla="*/ 1247362 h 1444486"/>
                <a:gd name="connsiteX3" fmla="*/ 408787 w 3653306"/>
                <a:gd name="connsiteY3" fmla="*/ 915617 h 1444486"/>
                <a:gd name="connsiteX4" fmla="*/ 408787 w 3653306"/>
                <a:gd name="connsiteY4" fmla="*/ 528677 h 1444486"/>
                <a:gd name="connsiteX5" fmla="*/ 818921 w 3653306"/>
                <a:gd name="connsiteY5" fmla="*/ 196931 h 1444486"/>
                <a:gd name="connsiteX6" fmla="*/ 3620411 w 3653306"/>
                <a:gd name="connsiteY6" fmla="*/ 196931 h 1444486"/>
                <a:gd name="connsiteX7" fmla="*/ 3653306 w 3653306"/>
                <a:gd name="connsiteY7" fmla="*/ 198278 h 1444486"/>
                <a:gd name="connsiteX8" fmla="*/ 3653306 w 3653306"/>
                <a:gd name="connsiteY8" fmla="*/ 7308 h 1444486"/>
                <a:gd name="connsiteX9" fmla="*/ 3574049 w 3653306"/>
                <a:gd name="connsiteY9" fmla="*/ 0 h 1444486"/>
                <a:gd name="connsiteX10" fmla="*/ 456302 w 3653306"/>
                <a:gd name="connsiteY10" fmla="*/ 0 h 1444486"/>
                <a:gd name="connsiteX11" fmla="*/ 0 w 3653306"/>
                <a:gd name="connsiteY11" fmla="*/ 456174 h 1444486"/>
                <a:gd name="connsiteX12" fmla="*/ 0 w 3653306"/>
                <a:gd name="connsiteY12" fmla="*/ 988312 h 1444486"/>
                <a:gd name="connsiteX13" fmla="*/ 456302 w 3653306"/>
                <a:gd name="connsiteY13" fmla="*/ 1444486 h 1444486"/>
                <a:gd name="connsiteX14" fmla="*/ 3574049 w 3653306"/>
                <a:gd name="connsiteY14" fmla="*/ 1444486 h 1444486"/>
                <a:gd name="connsiteX15" fmla="*/ 3653306 w 3653306"/>
                <a:gd name="connsiteY15" fmla="*/ 1436986 h 1444486"/>
                <a:gd name="connsiteX16" fmla="*/ 3653306 w 3653306"/>
                <a:gd name="connsiteY16" fmla="*/ 1246016 h 144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306" h="1444486">
                  <a:moveTo>
                    <a:pt x="3653306" y="1246016"/>
                  </a:moveTo>
                  <a:cubicBezTo>
                    <a:pt x="3642534" y="1246785"/>
                    <a:pt x="3631568" y="1247362"/>
                    <a:pt x="3620411" y="1247362"/>
                  </a:cubicBezTo>
                  <a:lnTo>
                    <a:pt x="818921" y="1247362"/>
                  </a:lnTo>
                  <a:cubicBezTo>
                    <a:pt x="592308" y="1247362"/>
                    <a:pt x="408787" y="1098894"/>
                    <a:pt x="408787" y="915617"/>
                  </a:cubicBezTo>
                  <a:lnTo>
                    <a:pt x="408787" y="528677"/>
                  </a:lnTo>
                  <a:cubicBezTo>
                    <a:pt x="408787" y="345400"/>
                    <a:pt x="592308" y="196931"/>
                    <a:pt x="818921" y="196931"/>
                  </a:cubicBezTo>
                  <a:lnTo>
                    <a:pt x="3620411" y="196931"/>
                  </a:lnTo>
                  <a:cubicBezTo>
                    <a:pt x="3631568" y="196931"/>
                    <a:pt x="3642534" y="197509"/>
                    <a:pt x="3653306" y="198278"/>
                  </a:cubicBezTo>
                  <a:lnTo>
                    <a:pt x="3653306" y="7308"/>
                  </a:lnTo>
                  <a:cubicBezTo>
                    <a:pt x="3627529" y="2692"/>
                    <a:pt x="3601174" y="0"/>
                    <a:pt x="3574049" y="0"/>
                  </a:cubicBezTo>
                  <a:lnTo>
                    <a:pt x="456302" y="0"/>
                  </a:lnTo>
                  <a:cubicBezTo>
                    <a:pt x="204297" y="0"/>
                    <a:pt x="0" y="204047"/>
                    <a:pt x="0" y="456174"/>
                  </a:cubicBezTo>
                  <a:lnTo>
                    <a:pt x="0" y="988312"/>
                  </a:lnTo>
                  <a:cubicBezTo>
                    <a:pt x="0" y="1240246"/>
                    <a:pt x="204297" y="1444486"/>
                    <a:pt x="456302" y="1444486"/>
                  </a:cubicBezTo>
                  <a:lnTo>
                    <a:pt x="3574049" y="1444486"/>
                  </a:lnTo>
                  <a:cubicBezTo>
                    <a:pt x="3601174" y="1444486"/>
                    <a:pt x="3627529" y="1441601"/>
                    <a:pt x="3653306" y="1436986"/>
                  </a:cubicBezTo>
                  <a:lnTo>
                    <a:pt x="3653306" y="1246016"/>
                  </a:lnTo>
                </a:path>
              </a:pathLst>
            </a:custGeom>
            <a:solidFill>
              <a:srgbClr val="ACE1C4"/>
            </a:solidFill>
            <a:ln w="19218"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16CBA3D-74D6-9244-84A7-6357EF6EF2E2}"/>
                </a:ext>
              </a:extLst>
            </p:cNvPr>
            <p:cNvSpPr/>
            <p:nvPr/>
          </p:nvSpPr>
          <p:spPr>
            <a:xfrm>
              <a:off x="4280343" y="5964267"/>
              <a:ext cx="3176420" cy="1200629"/>
            </a:xfrm>
            <a:custGeom>
              <a:avLst/>
              <a:gdLst>
                <a:gd name="connsiteX0" fmla="*/ 0 w 3176420"/>
                <a:gd name="connsiteY0" fmla="*/ 1200630 h 1200629"/>
                <a:gd name="connsiteX1" fmla="*/ 3176420 w 3176420"/>
                <a:gd name="connsiteY1" fmla="*/ 1200630 h 1200629"/>
                <a:gd name="connsiteX2" fmla="*/ 3176420 w 3176420"/>
                <a:gd name="connsiteY2" fmla="*/ 0 h 1200629"/>
                <a:gd name="connsiteX3" fmla="*/ 0 w 3176420"/>
                <a:gd name="connsiteY3" fmla="*/ 0 h 1200629"/>
                <a:gd name="connsiteX4" fmla="*/ 0 w 3176420"/>
                <a:gd name="connsiteY4" fmla="*/ 1200630 h 12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0" h="1200629">
                  <a:moveTo>
                    <a:pt x="0" y="1200630"/>
                  </a:moveTo>
                  <a:lnTo>
                    <a:pt x="3176420" y="1200630"/>
                  </a:lnTo>
                  <a:lnTo>
                    <a:pt x="3176420" y="0"/>
                  </a:lnTo>
                  <a:lnTo>
                    <a:pt x="0" y="0"/>
                  </a:lnTo>
                  <a:lnTo>
                    <a:pt x="0" y="1200630"/>
                  </a:lnTo>
                </a:path>
              </a:pathLst>
            </a:custGeom>
            <a:solidFill>
              <a:srgbClr val="CAEDD9">
                <a:alpha val="78824"/>
              </a:srgbClr>
            </a:solidFill>
            <a:ln w="19218"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361639C-5485-124B-950D-6191694BA4AC}"/>
                </a:ext>
              </a:extLst>
            </p:cNvPr>
            <p:cNvSpPr/>
            <p:nvPr/>
          </p:nvSpPr>
          <p:spPr>
            <a:xfrm>
              <a:off x="4094994" y="5842300"/>
              <a:ext cx="3653402" cy="1444524"/>
            </a:xfrm>
            <a:custGeom>
              <a:avLst/>
              <a:gdLst>
                <a:gd name="connsiteX0" fmla="*/ 0 w 3653402"/>
                <a:gd name="connsiteY0" fmla="*/ 1246054 h 1444524"/>
                <a:gd name="connsiteX1" fmla="*/ 32992 w 3653402"/>
                <a:gd name="connsiteY1" fmla="*/ 1247401 h 1444524"/>
                <a:gd name="connsiteX2" fmla="*/ 2834674 w 3653402"/>
                <a:gd name="connsiteY2" fmla="*/ 1247401 h 1444524"/>
                <a:gd name="connsiteX3" fmla="*/ 3244616 w 3653402"/>
                <a:gd name="connsiteY3" fmla="*/ 915655 h 1444524"/>
                <a:gd name="connsiteX4" fmla="*/ 3244616 w 3653402"/>
                <a:gd name="connsiteY4" fmla="*/ 528715 h 1444524"/>
                <a:gd name="connsiteX5" fmla="*/ 2834674 w 3653402"/>
                <a:gd name="connsiteY5" fmla="*/ 196970 h 1444524"/>
                <a:gd name="connsiteX6" fmla="*/ 32992 w 3653402"/>
                <a:gd name="connsiteY6" fmla="*/ 196970 h 1444524"/>
                <a:gd name="connsiteX7" fmla="*/ 0 w 3653402"/>
                <a:gd name="connsiteY7" fmla="*/ 198316 h 1444524"/>
                <a:gd name="connsiteX8" fmla="*/ 0 w 3653402"/>
                <a:gd name="connsiteY8" fmla="*/ 7346 h 1444524"/>
                <a:gd name="connsiteX9" fmla="*/ 79353 w 3653402"/>
                <a:gd name="connsiteY9" fmla="*/ 0 h 1444524"/>
                <a:gd name="connsiteX10" fmla="*/ 3197100 w 3653402"/>
                <a:gd name="connsiteY10" fmla="*/ 0 h 1444524"/>
                <a:gd name="connsiteX11" fmla="*/ 3653403 w 3653402"/>
                <a:gd name="connsiteY11" fmla="*/ 456212 h 1444524"/>
                <a:gd name="connsiteX12" fmla="*/ 3653403 w 3653402"/>
                <a:gd name="connsiteY12" fmla="*/ 988351 h 1444524"/>
                <a:gd name="connsiteX13" fmla="*/ 3197100 w 3653402"/>
                <a:gd name="connsiteY13" fmla="*/ 1444525 h 1444524"/>
                <a:gd name="connsiteX14" fmla="*/ 79353 w 3653402"/>
                <a:gd name="connsiteY14" fmla="*/ 1444525 h 1444524"/>
                <a:gd name="connsiteX15" fmla="*/ 0 w 3653402"/>
                <a:gd name="connsiteY15" fmla="*/ 1437024 h 1444524"/>
                <a:gd name="connsiteX16" fmla="*/ 0 w 3653402"/>
                <a:gd name="connsiteY16" fmla="*/ 1246054 h 144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402" h="1444524">
                  <a:moveTo>
                    <a:pt x="0" y="1246054"/>
                  </a:moveTo>
                  <a:cubicBezTo>
                    <a:pt x="10888" y="1246824"/>
                    <a:pt x="21834" y="1247401"/>
                    <a:pt x="32992" y="1247401"/>
                  </a:cubicBezTo>
                  <a:lnTo>
                    <a:pt x="2834674" y="1247401"/>
                  </a:lnTo>
                  <a:cubicBezTo>
                    <a:pt x="3061094" y="1247401"/>
                    <a:pt x="3244616" y="1098933"/>
                    <a:pt x="3244616" y="915655"/>
                  </a:cubicBezTo>
                  <a:lnTo>
                    <a:pt x="3244616" y="528715"/>
                  </a:lnTo>
                  <a:cubicBezTo>
                    <a:pt x="3244616" y="345438"/>
                    <a:pt x="3061094" y="196970"/>
                    <a:pt x="2834674" y="196970"/>
                  </a:cubicBezTo>
                  <a:lnTo>
                    <a:pt x="32992" y="196970"/>
                  </a:lnTo>
                  <a:cubicBezTo>
                    <a:pt x="21834" y="196970"/>
                    <a:pt x="10888" y="197547"/>
                    <a:pt x="0" y="198316"/>
                  </a:cubicBezTo>
                  <a:lnTo>
                    <a:pt x="0" y="7346"/>
                  </a:lnTo>
                  <a:cubicBezTo>
                    <a:pt x="25682" y="2923"/>
                    <a:pt x="52229" y="0"/>
                    <a:pt x="79353" y="0"/>
                  </a:cubicBezTo>
                  <a:lnTo>
                    <a:pt x="3197100" y="0"/>
                  </a:lnTo>
                  <a:cubicBezTo>
                    <a:pt x="3449105" y="0"/>
                    <a:pt x="3653403" y="204278"/>
                    <a:pt x="3653403" y="456212"/>
                  </a:cubicBezTo>
                  <a:lnTo>
                    <a:pt x="3653403" y="988351"/>
                  </a:lnTo>
                  <a:cubicBezTo>
                    <a:pt x="3653403" y="1240285"/>
                    <a:pt x="3449105" y="1444525"/>
                    <a:pt x="3197100" y="1444525"/>
                  </a:cubicBezTo>
                  <a:lnTo>
                    <a:pt x="79353" y="1444525"/>
                  </a:lnTo>
                  <a:cubicBezTo>
                    <a:pt x="52229" y="1444525"/>
                    <a:pt x="25682" y="1441640"/>
                    <a:pt x="0" y="1437024"/>
                  </a:cubicBezTo>
                  <a:lnTo>
                    <a:pt x="0" y="1246054"/>
                  </a:lnTo>
                </a:path>
              </a:pathLst>
            </a:custGeom>
            <a:solidFill>
              <a:srgbClr val="8BD4AC"/>
            </a:solidFill>
            <a:ln w="19218" cap="flat">
              <a:noFill/>
              <a:prstDash val="solid"/>
              <a:miter/>
            </a:ln>
          </p:spPr>
          <p:txBody>
            <a:bodyPr rtlCol="0" anchor="ctr"/>
            <a:lstStyle/>
            <a:p>
              <a:endParaRPr lang="en-US"/>
            </a:p>
          </p:txBody>
        </p:sp>
      </p:grpSp>
      <p:grpSp>
        <p:nvGrpSpPr>
          <p:cNvPr id="10" name="Picture 30">
            <a:extLst>
              <a:ext uri="{FF2B5EF4-FFF2-40B4-BE49-F238E27FC236}">
                <a16:creationId xmlns:a16="http://schemas.microsoft.com/office/drawing/2014/main" id="{66CA8DA6-C9F8-434C-BA38-03D29B9A0F6B}"/>
              </a:ext>
            </a:extLst>
          </p:cNvPr>
          <p:cNvGrpSpPr/>
          <p:nvPr/>
        </p:nvGrpSpPr>
        <p:grpSpPr>
          <a:xfrm>
            <a:off x="16687800" y="8801100"/>
            <a:ext cx="1295400" cy="1286700"/>
            <a:chOff x="14454711" y="8725541"/>
            <a:chExt cx="1295400" cy="1286700"/>
          </a:xfrm>
        </p:grpSpPr>
        <p:sp>
          <p:nvSpPr>
            <p:cNvPr id="11" name="Freeform 10">
              <a:extLst>
                <a:ext uri="{FF2B5EF4-FFF2-40B4-BE49-F238E27FC236}">
                  <a16:creationId xmlns:a16="http://schemas.microsoft.com/office/drawing/2014/main" id="{5836C131-3F5F-AA48-B4A8-B644A95819E5}"/>
                </a:ext>
              </a:extLst>
            </p:cNvPr>
            <p:cNvSpPr/>
            <p:nvPr/>
          </p:nvSpPr>
          <p:spPr>
            <a:xfrm>
              <a:off x="14454711" y="9411341"/>
              <a:ext cx="603401" cy="600900"/>
            </a:xfrm>
            <a:custGeom>
              <a:avLst/>
              <a:gdLst>
                <a:gd name="connsiteX0" fmla="*/ 62381 w 603401"/>
                <a:gd name="connsiteY0" fmla="*/ 296273 h 600900"/>
                <a:gd name="connsiteX1" fmla="*/ 93269 w 603401"/>
                <a:gd name="connsiteY1" fmla="*/ 288101 h 600900"/>
                <a:gd name="connsiteX2" fmla="*/ 103141 w 603401"/>
                <a:gd name="connsiteY2" fmla="*/ 281139 h 600900"/>
                <a:gd name="connsiteX3" fmla="*/ 135240 w 603401"/>
                <a:gd name="connsiteY3" fmla="*/ 278051 h 600900"/>
                <a:gd name="connsiteX4" fmla="*/ 135240 w 603401"/>
                <a:gd name="connsiteY4" fmla="*/ 423464 h 600900"/>
                <a:gd name="connsiteX5" fmla="*/ 179755 w 603401"/>
                <a:gd name="connsiteY5" fmla="*/ 467959 h 600900"/>
                <a:gd name="connsiteX6" fmla="*/ 327047 w 603401"/>
                <a:gd name="connsiteY6" fmla="*/ 467959 h 600900"/>
                <a:gd name="connsiteX7" fmla="*/ 323837 w 603401"/>
                <a:gd name="connsiteY7" fmla="*/ 495989 h 600900"/>
                <a:gd name="connsiteX8" fmla="*/ 306939 w 603401"/>
                <a:gd name="connsiteY8" fmla="*/ 538607 h 600900"/>
                <a:gd name="connsiteX9" fmla="*/ 369321 w 603401"/>
                <a:gd name="connsiteY9" fmla="*/ 600901 h 600900"/>
                <a:gd name="connsiteX10" fmla="*/ 431702 w 603401"/>
                <a:gd name="connsiteY10" fmla="*/ 538607 h 600900"/>
                <a:gd name="connsiteX11" fmla="*/ 423526 w 603401"/>
                <a:gd name="connsiteY11" fmla="*/ 507672 h 600900"/>
                <a:gd name="connsiteX12" fmla="*/ 416561 w 603401"/>
                <a:gd name="connsiteY12" fmla="*/ 497865 h 600900"/>
                <a:gd name="connsiteX13" fmla="*/ 412321 w 603401"/>
                <a:gd name="connsiteY13" fmla="*/ 467959 h 600900"/>
                <a:gd name="connsiteX14" fmla="*/ 558887 w 603401"/>
                <a:gd name="connsiteY14" fmla="*/ 467959 h 600900"/>
                <a:gd name="connsiteX15" fmla="*/ 603401 w 603401"/>
                <a:gd name="connsiteY15" fmla="*/ 423464 h 600900"/>
                <a:gd name="connsiteX16" fmla="*/ 603401 w 603401"/>
                <a:gd name="connsiteY16" fmla="*/ 278051 h 600900"/>
                <a:gd name="connsiteX17" fmla="*/ 571302 w 603401"/>
                <a:gd name="connsiteY17" fmla="*/ 281139 h 600900"/>
                <a:gd name="connsiteX18" fmla="*/ 561430 w 603401"/>
                <a:gd name="connsiteY18" fmla="*/ 288101 h 600900"/>
                <a:gd name="connsiteX19" fmla="*/ 530543 w 603401"/>
                <a:gd name="connsiteY19" fmla="*/ 296273 h 600900"/>
                <a:gd name="connsiteX20" fmla="*/ 468162 w 603401"/>
                <a:gd name="connsiteY20" fmla="*/ 233980 h 600900"/>
                <a:gd name="connsiteX21" fmla="*/ 530543 w 603401"/>
                <a:gd name="connsiteY21" fmla="*/ 171625 h 600900"/>
                <a:gd name="connsiteX22" fmla="*/ 573180 w 603401"/>
                <a:gd name="connsiteY22" fmla="*/ 188455 h 600900"/>
                <a:gd name="connsiteX23" fmla="*/ 603401 w 603401"/>
                <a:gd name="connsiteY23" fmla="*/ 190513 h 600900"/>
                <a:gd name="connsiteX24" fmla="*/ 603401 w 603401"/>
                <a:gd name="connsiteY24" fmla="*/ 44435 h 600900"/>
                <a:gd name="connsiteX25" fmla="*/ 558887 w 603401"/>
                <a:gd name="connsiteY25" fmla="*/ 0 h 600900"/>
                <a:gd name="connsiteX26" fmla="*/ 413472 w 603401"/>
                <a:gd name="connsiteY26" fmla="*/ 0 h 600900"/>
                <a:gd name="connsiteX27" fmla="*/ 416561 w 603401"/>
                <a:gd name="connsiteY27" fmla="*/ 32085 h 600900"/>
                <a:gd name="connsiteX28" fmla="*/ 423526 w 603401"/>
                <a:gd name="connsiteY28" fmla="*/ 41953 h 600900"/>
                <a:gd name="connsiteX29" fmla="*/ 431702 w 603401"/>
                <a:gd name="connsiteY29" fmla="*/ 72827 h 600900"/>
                <a:gd name="connsiteX30" fmla="*/ 369321 w 603401"/>
                <a:gd name="connsiteY30" fmla="*/ 135182 h 600900"/>
                <a:gd name="connsiteX31" fmla="*/ 306939 w 603401"/>
                <a:gd name="connsiteY31" fmla="*/ 72827 h 600900"/>
                <a:gd name="connsiteX32" fmla="*/ 323837 w 603401"/>
                <a:gd name="connsiteY32" fmla="*/ 30208 h 600900"/>
                <a:gd name="connsiteX33" fmla="*/ 325836 w 603401"/>
                <a:gd name="connsiteY33" fmla="*/ 0 h 600900"/>
                <a:gd name="connsiteX34" fmla="*/ 179755 w 603401"/>
                <a:gd name="connsiteY34" fmla="*/ 0 h 600900"/>
                <a:gd name="connsiteX35" fmla="*/ 135240 w 603401"/>
                <a:gd name="connsiteY35" fmla="*/ 44435 h 600900"/>
                <a:gd name="connsiteX36" fmla="*/ 135240 w 603401"/>
                <a:gd name="connsiteY36" fmla="*/ 190513 h 600900"/>
                <a:gd name="connsiteX37" fmla="*/ 105018 w 603401"/>
                <a:gd name="connsiteY37" fmla="*/ 188455 h 600900"/>
                <a:gd name="connsiteX38" fmla="*/ 62381 w 603401"/>
                <a:gd name="connsiteY38" fmla="*/ 171625 h 600900"/>
                <a:gd name="connsiteX39" fmla="*/ 0 w 603401"/>
                <a:gd name="connsiteY39" fmla="*/ 233980 h 600900"/>
                <a:gd name="connsiteX40" fmla="*/ 62381 w 603401"/>
                <a:gd name="connsiteY40" fmla="*/ 296273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62381" y="296273"/>
                  </a:moveTo>
                  <a:cubicBezTo>
                    <a:pt x="73646" y="296273"/>
                    <a:pt x="84124" y="293307"/>
                    <a:pt x="93269" y="288101"/>
                  </a:cubicBezTo>
                  <a:cubicBezTo>
                    <a:pt x="96782" y="286103"/>
                    <a:pt x="100052" y="283742"/>
                    <a:pt x="103141" y="281139"/>
                  </a:cubicBezTo>
                  <a:cubicBezTo>
                    <a:pt x="111680" y="276175"/>
                    <a:pt x="124399" y="271453"/>
                    <a:pt x="135240" y="278051"/>
                  </a:cubicBezTo>
                  <a:lnTo>
                    <a:pt x="135240" y="423464"/>
                  </a:lnTo>
                  <a:cubicBezTo>
                    <a:pt x="135240" y="448042"/>
                    <a:pt x="155166" y="467959"/>
                    <a:pt x="179755" y="467959"/>
                  </a:cubicBezTo>
                  <a:lnTo>
                    <a:pt x="327047" y="467959"/>
                  </a:lnTo>
                  <a:cubicBezTo>
                    <a:pt x="331468" y="477524"/>
                    <a:pt x="328076" y="488118"/>
                    <a:pt x="323837" y="495989"/>
                  </a:cubicBezTo>
                  <a:cubicBezTo>
                    <a:pt x="313420" y="507128"/>
                    <a:pt x="306939" y="522080"/>
                    <a:pt x="306939" y="538607"/>
                  </a:cubicBezTo>
                  <a:cubicBezTo>
                    <a:pt x="306939" y="572993"/>
                    <a:pt x="334920" y="600901"/>
                    <a:pt x="369321" y="600901"/>
                  </a:cubicBezTo>
                  <a:cubicBezTo>
                    <a:pt x="403782" y="600901"/>
                    <a:pt x="431702" y="572993"/>
                    <a:pt x="431702" y="538607"/>
                  </a:cubicBezTo>
                  <a:cubicBezTo>
                    <a:pt x="431702" y="527347"/>
                    <a:pt x="428674" y="516814"/>
                    <a:pt x="423526" y="507672"/>
                  </a:cubicBezTo>
                  <a:cubicBezTo>
                    <a:pt x="421466" y="504161"/>
                    <a:pt x="419165" y="500892"/>
                    <a:pt x="416561" y="497865"/>
                  </a:cubicBezTo>
                  <a:cubicBezTo>
                    <a:pt x="411897" y="489874"/>
                    <a:pt x="407476" y="478251"/>
                    <a:pt x="412321" y="467959"/>
                  </a:cubicBezTo>
                  <a:lnTo>
                    <a:pt x="558887" y="467959"/>
                  </a:lnTo>
                  <a:cubicBezTo>
                    <a:pt x="583476" y="467959"/>
                    <a:pt x="603401" y="448042"/>
                    <a:pt x="603401" y="423464"/>
                  </a:cubicBezTo>
                  <a:lnTo>
                    <a:pt x="603401" y="278051"/>
                  </a:lnTo>
                  <a:cubicBezTo>
                    <a:pt x="592560" y="271453"/>
                    <a:pt x="579842" y="276175"/>
                    <a:pt x="571302" y="281139"/>
                  </a:cubicBezTo>
                  <a:cubicBezTo>
                    <a:pt x="568274" y="283742"/>
                    <a:pt x="564943" y="286103"/>
                    <a:pt x="561430" y="288101"/>
                  </a:cubicBezTo>
                  <a:cubicBezTo>
                    <a:pt x="552346" y="293307"/>
                    <a:pt x="541808" y="296273"/>
                    <a:pt x="530543" y="296273"/>
                  </a:cubicBezTo>
                  <a:cubicBezTo>
                    <a:pt x="496082" y="296273"/>
                    <a:pt x="468162" y="268365"/>
                    <a:pt x="468162" y="233980"/>
                  </a:cubicBezTo>
                  <a:cubicBezTo>
                    <a:pt x="468162" y="199533"/>
                    <a:pt x="496082" y="171625"/>
                    <a:pt x="530543" y="171625"/>
                  </a:cubicBezTo>
                  <a:cubicBezTo>
                    <a:pt x="547016" y="171625"/>
                    <a:pt x="561975" y="178043"/>
                    <a:pt x="573180" y="188455"/>
                  </a:cubicBezTo>
                  <a:cubicBezTo>
                    <a:pt x="581659" y="192995"/>
                    <a:pt x="593348" y="196688"/>
                    <a:pt x="603401" y="190513"/>
                  </a:cubicBezTo>
                  <a:lnTo>
                    <a:pt x="603401" y="44435"/>
                  </a:lnTo>
                  <a:cubicBezTo>
                    <a:pt x="603401" y="19917"/>
                    <a:pt x="583476" y="0"/>
                    <a:pt x="558887" y="0"/>
                  </a:cubicBezTo>
                  <a:lnTo>
                    <a:pt x="413472" y="0"/>
                  </a:lnTo>
                  <a:cubicBezTo>
                    <a:pt x="406810" y="10836"/>
                    <a:pt x="411534" y="23549"/>
                    <a:pt x="416561" y="32085"/>
                  </a:cubicBezTo>
                  <a:cubicBezTo>
                    <a:pt x="419165" y="35173"/>
                    <a:pt x="421466" y="38442"/>
                    <a:pt x="423526" y="41953"/>
                  </a:cubicBezTo>
                  <a:cubicBezTo>
                    <a:pt x="428674" y="51034"/>
                    <a:pt x="431702" y="61567"/>
                    <a:pt x="431702" y="72827"/>
                  </a:cubicBezTo>
                  <a:cubicBezTo>
                    <a:pt x="431702" y="107273"/>
                    <a:pt x="403782" y="135182"/>
                    <a:pt x="369321" y="135182"/>
                  </a:cubicBezTo>
                  <a:cubicBezTo>
                    <a:pt x="334920" y="135182"/>
                    <a:pt x="306939" y="107273"/>
                    <a:pt x="306939" y="72827"/>
                  </a:cubicBezTo>
                  <a:cubicBezTo>
                    <a:pt x="306939" y="56361"/>
                    <a:pt x="313420" y="41348"/>
                    <a:pt x="323837" y="30208"/>
                  </a:cubicBezTo>
                  <a:cubicBezTo>
                    <a:pt x="328379" y="21733"/>
                    <a:pt x="332013" y="10049"/>
                    <a:pt x="325836" y="0"/>
                  </a:cubicBezTo>
                  <a:lnTo>
                    <a:pt x="179755" y="0"/>
                  </a:lnTo>
                  <a:cubicBezTo>
                    <a:pt x="155166" y="0"/>
                    <a:pt x="135240" y="19917"/>
                    <a:pt x="135240" y="44435"/>
                  </a:cubicBezTo>
                  <a:lnTo>
                    <a:pt x="135240" y="190513"/>
                  </a:lnTo>
                  <a:cubicBezTo>
                    <a:pt x="125186" y="196688"/>
                    <a:pt x="113497" y="192995"/>
                    <a:pt x="105018" y="188455"/>
                  </a:cubicBezTo>
                  <a:cubicBezTo>
                    <a:pt x="93875" y="178043"/>
                    <a:pt x="78855" y="171625"/>
                    <a:pt x="62381" y="171625"/>
                  </a:cubicBezTo>
                  <a:cubicBezTo>
                    <a:pt x="27920" y="171625"/>
                    <a:pt x="0" y="199533"/>
                    <a:pt x="0" y="233980"/>
                  </a:cubicBezTo>
                  <a:cubicBezTo>
                    <a:pt x="0" y="268365"/>
                    <a:pt x="27920" y="296273"/>
                    <a:pt x="62381" y="296273"/>
                  </a:cubicBezTo>
                </a:path>
              </a:pathLst>
            </a:custGeom>
            <a:solidFill>
              <a:srgbClr val="EA4759"/>
            </a:solidFill>
            <a:ln w="6031"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66037E09-EB32-DB46-9BA9-C1944A0258F8}"/>
                </a:ext>
              </a:extLst>
            </p:cNvPr>
            <p:cNvSpPr/>
            <p:nvPr/>
          </p:nvSpPr>
          <p:spPr>
            <a:xfrm>
              <a:off x="15148890" y="9341540"/>
              <a:ext cx="601221" cy="603201"/>
            </a:xfrm>
            <a:custGeom>
              <a:avLst/>
              <a:gdLst>
                <a:gd name="connsiteX0" fmla="*/ 304759 w 601221"/>
                <a:gd name="connsiteY0" fmla="*/ 62354 h 603201"/>
                <a:gd name="connsiteX1" fmla="*/ 312935 w 601221"/>
                <a:gd name="connsiteY1" fmla="*/ 93229 h 603201"/>
                <a:gd name="connsiteX2" fmla="*/ 319900 w 601221"/>
                <a:gd name="connsiteY2" fmla="*/ 103096 h 603201"/>
                <a:gd name="connsiteX3" fmla="*/ 322928 w 601221"/>
                <a:gd name="connsiteY3" fmla="*/ 135182 h 603201"/>
                <a:gd name="connsiteX4" fmla="*/ 177514 w 601221"/>
                <a:gd name="connsiteY4" fmla="*/ 135182 h 603201"/>
                <a:gd name="connsiteX5" fmla="*/ 132999 w 601221"/>
                <a:gd name="connsiteY5" fmla="*/ 179677 h 603201"/>
                <a:gd name="connsiteX6" fmla="*/ 132999 w 601221"/>
                <a:gd name="connsiteY6" fmla="*/ 326906 h 603201"/>
                <a:gd name="connsiteX7" fmla="*/ 104958 w 601221"/>
                <a:gd name="connsiteY7" fmla="*/ 323697 h 603201"/>
                <a:gd name="connsiteX8" fmla="*/ 62381 w 601221"/>
                <a:gd name="connsiteY8" fmla="*/ 306868 h 603201"/>
                <a:gd name="connsiteX9" fmla="*/ 0 w 601221"/>
                <a:gd name="connsiteY9" fmla="*/ 369161 h 603201"/>
                <a:gd name="connsiteX10" fmla="*/ 62381 w 601221"/>
                <a:gd name="connsiteY10" fmla="*/ 431515 h 603201"/>
                <a:gd name="connsiteX11" fmla="*/ 93269 w 601221"/>
                <a:gd name="connsiteY11" fmla="*/ 423343 h 603201"/>
                <a:gd name="connsiteX12" fmla="*/ 103080 w 601221"/>
                <a:gd name="connsiteY12" fmla="*/ 416381 h 603201"/>
                <a:gd name="connsiteX13" fmla="*/ 132999 w 601221"/>
                <a:gd name="connsiteY13" fmla="*/ 412143 h 603201"/>
                <a:gd name="connsiteX14" fmla="*/ 132999 w 601221"/>
                <a:gd name="connsiteY14" fmla="*/ 558706 h 603201"/>
                <a:gd name="connsiteX15" fmla="*/ 177514 w 601221"/>
                <a:gd name="connsiteY15" fmla="*/ 603201 h 603201"/>
                <a:gd name="connsiteX16" fmla="*/ 322928 w 601221"/>
                <a:gd name="connsiteY16" fmla="*/ 603201 h 603201"/>
                <a:gd name="connsiteX17" fmla="*/ 319900 w 601221"/>
                <a:gd name="connsiteY17" fmla="*/ 571056 h 603201"/>
                <a:gd name="connsiteX18" fmla="*/ 312935 w 601221"/>
                <a:gd name="connsiteY18" fmla="*/ 561249 h 603201"/>
                <a:gd name="connsiteX19" fmla="*/ 304759 w 601221"/>
                <a:gd name="connsiteY19" fmla="*/ 530314 h 603201"/>
                <a:gd name="connsiteX20" fmla="*/ 367080 w 601221"/>
                <a:gd name="connsiteY20" fmla="*/ 467959 h 603201"/>
                <a:gd name="connsiteX21" fmla="*/ 429461 w 601221"/>
                <a:gd name="connsiteY21" fmla="*/ 530314 h 603201"/>
                <a:gd name="connsiteX22" fmla="*/ 412564 w 601221"/>
                <a:gd name="connsiteY22" fmla="*/ 572932 h 603201"/>
                <a:gd name="connsiteX23" fmla="*/ 410625 w 601221"/>
                <a:gd name="connsiteY23" fmla="*/ 603201 h 603201"/>
                <a:gd name="connsiteX24" fmla="*/ 556706 w 601221"/>
                <a:gd name="connsiteY24" fmla="*/ 603201 h 603201"/>
                <a:gd name="connsiteX25" fmla="*/ 601221 w 601221"/>
                <a:gd name="connsiteY25" fmla="*/ 558706 h 603201"/>
                <a:gd name="connsiteX26" fmla="*/ 601221 w 601221"/>
                <a:gd name="connsiteY26" fmla="*/ 413293 h 603201"/>
                <a:gd name="connsiteX27" fmla="*/ 569061 w 601221"/>
                <a:gd name="connsiteY27" fmla="*/ 416381 h 603201"/>
                <a:gd name="connsiteX28" fmla="*/ 559250 w 601221"/>
                <a:gd name="connsiteY28" fmla="*/ 423343 h 603201"/>
                <a:gd name="connsiteX29" fmla="*/ 528302 w 601221"/>
                <a:gd name="connsiteY29" fmla="*/ 431515 h 603201"/>
                <a:gd name="connsiteX30" fmla="*/ 465981 w 601221"/>
                <a:gd name="connsiteY30" fmla="*/ 369161 h 603201"/>
                <a:gd name="connsiteX31" fmla="*/ 528302 w 601221"/>
                <a:gd name="connsiteY31" fmla="*/ 306868 h 603201"/>
                <a:gd name="connsiteX32" fmla="*/ 570939 w 601221"/>
                <a:gd name="connsiteY32" fmla="*/ 323697 h 603201"/>
                <a:gd name="connsiteX33" fmla="*/ 601221 w 601221"/>
                <a:gd name="connsiteY33" fmla="*/ 325695 h 603201"/>
                <a:gd name="connsiteX34" fmla="*/ 601221 w 601221"/>
                <a:gd name="connsiteY34" fmla="*/ 179677 h 603201"/>
                <a:gd name="connsiteX35" fmla="*/ 556706 w 601221"/>
                <a:gd name="connsiteY35" fmla="*/ 135182 h 603201"/>
                <a:gd name="connsiteX36" fmla="*/ 410625 w 601221"/>
                <a:gd name="connsiteY36" fmla="*/ 135182 h 603201"/>
                <a:gd name="connsiteX37" fmla="*/ 412564 w 601221"/>
                <a:gd name="connsiteY37" fmla="*/ 104973 h 603201"/>
                <a:gd name="connsiteX38" fmla="*/ 429461 w 601221"/>
                <a:gd name="connsiteY38" fmla="*/ 62354 h 603201"/>
                <a:gd name="connsiteX39" fmla="*/ 367080 w 601221"/>
                <a:gd name="connsiteY39" fmla="*/ 0 h 603201"/>
                <a:gd name="connsiteX40" fmla="*/ 304759 w 601221"/>
                <a:gd name="connsiteY40" fmla="*/ 6235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221" h="603201">
                  <a:moveTo>
                    <a:pt x="304759" y="62354"/>
                  </a:moveTo>
                  <a:cubicBezTo>
                    <a:pt x="304759" y="73614"/>
                    <a:pt x="307727" y="84148"/>
                    <a:pt x="312935" y="93229"/>
                  </a:cubicBezTo>
                  <a:cubicBezTo>
                    <a:pt x="314934" y="96740"/>
                    <a:pt x="317296" y="100069"/>
                    <a:pt x="319900" y="103096"/>
                  </a:cubicBezTo>
                  <a:cubicBezTo>
                    <a:pt x="324866" y="111632"/>
                    <a:pt x="329651" y="124345"/>
                    <a:pt x="322928" y="135182"/>
                  </a:cubicBezTo>
                  <a:lnTo>
                    <a:pt x="177514" y="135182"/>
                  </a:lnTo>
                  <a:cubicBezTo>
                    <a:pt x="152925" y="135182"/>
                    <a:pt x="132999" y="155099"/>
                    <a:pt x="132999" y="179677"/>
                  </a:cubicBezTo>
                  <a:lnTo>
                    <a:pt x="132999" y="326906"/>
                  </a:lnTo>
                  <a:cubicBezTo>
                    <a:pt x="123490" y="331325"/>
                    <a:pt x="112831" y="327935"/>
                    <a:pt x="104958" y="323697"/>
                  </a:cubicBezTo>
                  <a:cubicBezTo>
                    <a:pt x="93814" y="313285"/>
                    <a:pt x="78855" y="306868"/>
                    <a:pt x="62381" y="306868"/>
                  </a:cubicBezTo>
                  <a:cubicBezTo>
                    <a:pt x="27920" y="306868"/>
                    <a:pt x="0" y="334776"/>
                    <a:pt x="0" y="369161"/>
                  </a:cubicBezTo>
                  <a:cubicBezTo>
                    <a:pt x="0" y="403607"/>
                    <a:pt x="27920" y="431515"/>
                    <a:pt x="62381" y="431515"/>
                  </a:cubicBezTo>
                  <a:cubicBezTo>
                    <a:pt x="73586" y="431515"/>
                    <a:pt x="84124" y="428549"/>
                    <a:pt x="93269" y="423343"/>
                  </a:cubicBezTo>
                  <a:cubicBezTo>
                    <a:pt x="96782" y="421284"/>
                    <a:pt x="100052" y="418984"/>
                    <a:pt x="103080" y="416381"/>
                  </a:cubicBezTo>
                  <a:cubicBezTo>
                    <a:pt x="111075" y="411720"/>
                    <a:pt x="122703" y="407300"/>
                    <a:pt x="132999" y="412143"/>
                  </a:cubicBezTo>
                  <a:lnTo>
                    <a:pt x="132999" y="558706"/>
                  </a:lnTo>
                  <a:cubicBezTo>
                    <a:pt x="132999" y="583284"/>
                    <a:pt x="152925" y="603201"/>
                    <a:pt x="177514" y="603201"/>
                  </a:cubicBezTo>
                  <a:lnTo>
                    <a:pt x="322928" y="603201"/>
                  </a:lnTo>
                  <a:cubicBezTo>
                    <a:pt x="329651" y="592305"/>
                    <a:pt x="324866" y="579592"/>
                    <a:pt x="319900" y="571056"/>
                  </a:cubicBezTo>
                  <a:cubicBezTo>
                    <a:pt x="317296" y="568029"/>
                    <a:pt x="314934" y="564760"/>
                    <a:pt x="312935" y="561249"/>
                  </a:cubicBezTo>
                  <a:cubicBezTo>
                    <a:pt x="307727" y="552107"/>
                    <a:pt x="304759" y="541574"/>
                    <a:pt x="304759" y="530314"/>
                  </a:cubicBezTo>
                  <a:cubicBezTo>
                    <a:pt x="304759" y="495867"/>
                    <a:pt x="332679" y="467959"/>
                    <a:pt x="367080" y="467959"/>
                  </a:cubicBezTo>
                  <a:cubicBezTo>
                    <a:pt x="401541" y="467959"/>
                    <a:pt x="429461" y="495867"/>
                    <a:pt x="429461" y="530314"/>
                  </a:cubicBezTo>
                  <a:cubicBezTo>
                    <a:pt x="429461" y="546780"/>
                    <a:pt x="423041" y="561793"/>
                    <a:pt x="412564" y="572932"/>
                  </a:cubicBezTo>
                  <a:cubicBezTo>
                    <a:pt x="408021" y="581408"/>
                    <a:pt x="404387" y="593092"/>
                    <a:pt x="410625" y="603201"/>
                  </a:cubicBezTo>
                  <a:lnTo>
                    <a:pt x="556706" y="603201"/>
                  </a:lnTo>
                  <a:cubicBezTo>
                    <a:pt x="581295" y="603201"/>
                    <a:pt x="601221" y="583284"/>
                    <a:pt x="601221" y="558706"/>
                  </a:cubicBezTo>
                  <a:lnTo>
                    <a:pt x="601221" y="413293"/>
                  </a:lnTo>
                  <a:cubicBezTo>
                    <a:pt x="590380" y="406634"/>
                    <a:pt x="577601" y="411356"/>
                    <a:pt x="569061" y="416381"/>
                  </a:cubicBezTo>
                  <a:cubicBezTo>
                    <a:pt x="566033" y="418984"/>
                    <a:pt x="562702" y="421284"/>
                    <a:pt x="559250" y="423343"/>
                  </a:cubicBezTo>
                  <a:cubicBezTo>
                    <a:pt x="550105" y="428549"/>
                    <a:pt x="539567" y="431515"/>
                    <a:pt x="528302" y="431515"/>
                  </a:cubicBezTo>
                  <a:cubicBezTo>
                    <a:pt x="493841" y="431515"/>
                    <a:pt x="465981" y="403607"/>
                    <a:pt x="465981" y="369161"/>
                  </a:cubicBezTo>
                  <a:cubicBezTo>
                    <a:pt x="465981" y="334776"/>
                    <a:pt x="493841" y="306868"/>
                    <a:pt x="528302" y="306868"/>
                  </a:cubicBezTo>
                  <a:cubicBezTo>
                    <a:pt x="544775" y="306868"/>
                    <a:pt x="559795" y="313285"/>
                    <a:pt x="570939" y="323697"/>
                  </a:cubicBezTo>
                  <a:cubicBezTo>
                    <a:pt x="579418" y="328237"/>
                    <a:pt x="591107" y="331930"/>
                    <a:pt x="601221" y="325695"/>
                  </a:cubicBezTo>
                  <a:lnTo>
                    <a:pt x="601221" y="179677"/>
                  </a:lnTo>
                  <a:cubicBezTo>
                    <a:pt x="601221" y="155099"/>
                    <a:pt x="581295" y="135182"/>
                    <a:pt x="556706" y="135182"/>
                  </a:cubicBezTo>
                  <a:lnTo>
                    <a:pt x="410625" y="135182"/>
                  </a:lnTo>
                  <a:cubicBezTo>
                    <a:pt x="404387" y="125132"/>
                    <a:pt x="408021" y="113448"/>
                    <a:pt x="412564" y="104973"/>
                  </a:cubicBezTo>
                  <a:cubicBezTo>
                    <a:pt x="423041" y="93834"/>
                    <a:pt x="429461" y="78821"/>
                    <a:pt x="429461" y="62354"/>
                  </a:cubicBezTo>
                  <a:cubicBezTo>
                    <a:pt x="429461" y="27908"/>
                    <a:pt x="401541" y="0"/>
                    <a:pt x="367080" y="0"/>
                  </a:cubicBezTo>
                  <a:cubicBezTo>
                    <a:pt x="332679" y="0"/>
                    <a:pt x="304759" y="27908"/>
                    <a:pt x="304759" y="62354"/>
                  </a:cubicBezTo>
                </a:path>
              </a:pathLst>
            </a:custGeom>
            <a:solidFill>
              <a:schemeClr val="accent1"/>
            </a:solidFill>
            <a:ln w="603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3DCB9F3-773E-CA46-B86E-4EE54AD7D553}"/>
                </a:ext>
              </a:extLst>
            </p:cNvPr>
            <p:cNvSpPr/>
            <p:nvPr/>
          </p:nvSpPr>
          <p:spPr>
            <a:xfrm>
              <a:off x="15130679" y="8725541"/>
              <a:ext cx="603401" cy="600900"/>
            </a:xfrm>
            <a:custGeom>
              <a:avLst/>
              <a:gdLst>
                <a:gd name="connsiteX0" fmla="*/ 541020 w 603401"/>
                <a:gd name="connsiteY0" fmla="*/ 304628 h 600900"/>
                <a:gd name="connsiteX1" fmla="*/ 510132 w 603401"/>
                <a:gd name="connsiteY1" fmla="*/ 312800 h 600900"/>
                <a:gd name="connsiteX2" fmla="*/ 500321 w 603401"/>
                <a:gd name="connsiteY2" fmla="*/ 319762 h 600900"/>
                <a:gd name="connsiteX3" fmla="*/ 468161 w 603401"/>
                <a:gd name="connsiteY3" fmla="*/ 322789 h 600900"/>
                <a:gd name="connsiteX4" fmla="*/ 468161 w 603401"/>
                <a:gd name="connsiteY4" fmla="*/ 177437 h 600900"/>
                <a:gd name="connsiteX5" fmla="*/ 423647 w 603401"/>
                <a:gd name="connsiteY5" fmla="*/ 132942 h 600900"/>
                <a:gd name="connsiteX6" fmla="*/ 276415 w 603401"/>
                <a:gd name="connsiteY6" fmla="*/ 132942 h 600900"/>
                <a:gd name="connsiteX7" fmla="*/ 279564 w 603401"/>
                <a:gd name="connsiteY7" fmla="*/ 104913 h 600900"/>
                <a:gd name="connsiteX8" fmla="*/ 296462 w 603401"/>
                <a:gd name="connsiteY8" fmla="*/ 62294 h 600900"/>
                <a:gd name="connsiteX9" fmla="*/ 234081 w 603401"/>
                <a:gd name="connsiteY9" fmla="*/ 0 h 600900"/>
                <a:gd name="connsiteX10" fmla="*/ 171700 w 603401"/>
                <a:gd name="connsiteY10" fmla="*/ 62294 h 600900"/>
                <a:gd name="connsiteX11" fmla="*/ 179936 w 603401"/>
                <a:gd name="connsiteY11" fmla="*/ 93229 h 600900"/>
                <a:gd name="connsiteX12" fmla="*/ 186901 w 603401"/>
                <a:gd name="connsiteY12" fmla="*/ 103036 h 600900"/>
                <a:gd name="connsiteX13" fmla="*/ 191141 w 603401"/>
                <a:gd name="connsiteY13" fmla="*/ 132942 h 600900"/>
                <a:gd name="connsiteX14" fmla="*/ 44515 w 603401"/>
                <a:gd name="connsiteY14" fmla="*/ 132942 h 600900"/>
                <a:gd name="connsiteX15" fmla="*/ 0 w 603401"/>
                <a:gd name="connsiteY15" fmla="*/ 177437 h 600900"/>
                <a:gd name="connsiteX16" fmla="*/ 0 w 603401"/>
                <a:gd name="connsiteY16" fmla="*/ 322789 h 600900"/>
                <a:gd name="connsiteX17" fmla="*/ 32160 w 603401"/>
                <a:gd name="connsiteY17" fmla="*/ 319762 h 600900"/>
                <a:gd name="connsiteX18" fmla="*/ 41971 w 603401"/>
                <a:gd name="connsiteY18" fmla="*/ 312800 h 600900"/>
                <a:gd name="connsiteX19" fmla="*/ 72859 w 603401"/>
                <a:gd name="connsiteY19" fmla="*/ 304628 h 600900"/>
                <a:gd name="connsiteX20" fmla="*/ 135240 w 603401"/>
                <a:gd name="connsiteY20" fmla="*/ 366921 h 600900"/>
                <a:gd name="connsiteX21" fmla="*/ 72859 w 603401"/>
                <a:gd name="connsiteY21" fmla="*/ 429276 h 600900"/>
                <a:gd name="connsiteX22" fmla="*/ 30282 w 603401"/>
                <a:gd name="connsiteY22" fmla="*/ 412446 h 600900"/>
                <a:gd name="connsiteX23" fmla="*/ 0 w 603401"/>
                <a:gd name="connsiteY23" fmla="*/ 410388 h 600900"/>
                <a:gd name="connsiteX24" fmla="*/ 0 w 603401"/>
                <a:gd name="connsiteY24" fmla="*/ 556406 h 600900"/>
                <a:gd name="connsiteX25" fmla="*/ 44515 w 603401"/>
                <a:gd name="connsiteY25" fmla="*/ 600901 h 600900"/>
                <a:gd name="connsiteX26" fmla="*/ 189929 w 603401"/>
                <a:gd name="connsiteY26" fmla="*/ 600901 h 600900"/>
                <a:gd name="connsiteX27" fmla="*/ 186901 w 603401"/>
                <a:gd name="connsiteY27" fmla="*/ 568816 h 600900"/>
                <a:gd name="connsiteX28" fmla="*/ 179936 w 603401"/>
                <a:gd name="connsiteY28" fmla="*/ 558948 h 600900"/>
                <a:gd name="connsiteX29" fmla="*/ 171700 w 603401"/>
                <a:gd name="connsiteY29" fmla="*/ 528074 h 600900"/>
                <a:gd name="connsiteX30" fmla="*/ 234081 w 603401"/>
                <a:gd name="connsiteY30" fmla="*/ 465720 h 600900"/>
                <a:gd name="connsiteX31" fmla="*/ 296462 w 603401"/>
                <a:gd name="connsiteY31" fmla="*/ 528074 h 600900"/>
                <a:gd name="connsiteX32" fmla="*/ 279564 w 603401"/>
                <a:gd name="connsiteY32" fmla="*/ 570693 h 600900"/>
                <a:gd name="connsiteX33" fmla="*/ 277566 w 603401"/>
                <a:gd name="connsiteY33" fmla="*/ 600901 h 600900"/>
                <a:gd name="connsiteX34" fmla="*/ 423647 w 603401"/>
                <a:gd name="connsiteY34" fmla="*/ 600901 h 600900"/>
                <a:gd name="connsiteX35" fmla="*/ 468161 w 603401"/>
                <a:gd name="connsiteY35" fmla="*/ 556406 h 600900"/>
                <a:gd name="connsiteX36" fmla="*/ 468161 w 603401"/>
                <a:gd name="connsiteY36" fmla="*/ 410388 h 600900"/>
                <a:gd name="connsiteX37" fmla="*/ 498444 w 603401"/>
                <a:gd name="connsiteY37" fmla="*/ 412446 h 600900"/>
                <a:gd name="connsiteX38" fmla="*/ 541020 w 603401"/>
                <a:gd name="connsiteY38" fmla="*/ 429276 h 600900"/>
                <a:gd name="connsiteX39" fmla="*/ 603401 w 603401"/>
                <a:gd name="connsiteY39" fmla="*/ 366921 h 600900"/>
                <a:gd name="connsiteX40" fmla="*/ 541020 w 603401"/>
                <a:gd name="connsiteY40" fmla="*/ 304628 h 6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3401" h="600900">
                  <a:moveTo>
                    <a:pt x="541020" y="304628"/>
                  </a:moveTo>
                  <a:cubicBezTo>
                    <a:pt x="529755" y="304628"/>
                    <a:pt x="519278" y="307594"/>
                    <a:pt x="510132" y="312800"/>
                  </a:cubicBezTo>
                  <a:cubicBezTo>
                    <a:pt x="506620" y="314798"/>
                    <a:pt x="503349" y="317159"/>
                    <a:pt x="500321" y="319762"/>
                  </a:cubicBezTo>
                  <a:cubicBezTo>
                    <a:pt x="491721" y="324726"/>
                    <a:pt x="479003" y="329509"/>
                    <a:pt x="468161" y="322789"/>
                  </a:cubicBezTo>
                  <a:lnTo>
                    <a:pt x="468161" y="177437"/>
                  </a:lnTo>
                  <a:cubicBezTo>
                    <a:pt x="468161" y="152859"/>
                    <a:pt x="448236" y="132942"/>
                    <a:pt x="423647" y="132942"/>
                  </a:cubicBezTo>
                  <a:lnTo>
                    <a:pt x="276415" y="132942"/>
                  </a:lnTo>
                  <a:cubicBezTo>
                    <a:pt x="271933" y="123437"/>
                    <a:pt x="275385" y="112782"/>
                    <a:pt x="279564" y="104913"/>
                  </a:cubicBezTo>
                  <a:cubicBezTo>
                    <a:pt x="290042" y="93774"/>
                    <a:pt x="296462" y="78821"/>
                    <a:pt x="296462" y="62294"/>
                  </a:cubicBezTo>
                  <a:cubicBezTo>
                    <a:pt x="296462" y="27908"/>
                    <a:pt x="268542" y="0"/>
                    <a:pt x="234081" y="0"/>
                  </a:cubicBezTo>
                  <a:cubicBezTo>
                    <a:pt x="199620" y="0"/>
                    <a:pt x="171700" y="27908"/>
                    <a:pt x="171700" y="62294"/>
                  </a:cubicBezTo>
                  <a:cubicBezTo>
                    <a:pt x="171700" y="73554"/>
                    <a:pt x="174667" y="84087"/>
                    <a:pt x="179936" y="93229"/>
                  </a:cubicBezTo>
                  <a:cubicBezTo>
                    <a:pt x="181935" y="96740"/>
                    <a:pt x="184236" y="100009"/>
                    <a:pt x="186901" y="103036"/>
                  </a:cubicBezTo>
                  <a:cubicBezTo>
                    <a:pt x="191565" y="111027"/>
                    <a:pt x="195925" y="122590"/>
                    <a:pt x="191141" y="132942"/>
                  </a:cubicBezTo>
                  <a:lnTo>
                    <a:pt x="44515" y="132942"/>
                  </a:lnTo>
                  <a:cubicBezTo>
                    <a:pt x="19926" y="132942"/>
                    <a:pt x="0" y="152859"/>
                    <a:pt x="0" y="177437"/>
                  </a:cubicBezTo>
                  <a:lnTo>
                    <a:pt x="0" y="322789"/>
                  </a:lnTo>
                  <a:cubicBezTo>
                    <a:pt x="10841" y="329509"/>
                    <a:pt x="23559" y="324726"/>
                    <a:pt x="32160" y="319762"/>
                  </a:cubicBezTo>
                  <a:cubicBezTo>
                    <a:pt x="35188" y="317159"/>
                    <a:pt x="38458" y="314798"/>
                    <a:pt x="41971" y="312800"/>
                  </a:cubicBezTo>
                  <a:cubicBezTo>
                    <a:pt x="51056" y="307594"/>
                    <a:pt x="61594" y="304628"/>
                    <a:pt x="72859" y="304628"/>
                  </a:cubicBezTo>
                  <a:cubicBezTo>
                    <a:pt x="107320" y="304628"/>
                    <a:pt x="135240" y="332536"/>
                    <a:pt x="135240" y="366921"/>
                  </a:cubicBezTo>
                  <a:cubicBezTo>
                    <a:pt x="135240" y="401368"/>
                    <a:pt x="107320" y="429276"/>
                    <a:pt x="72859" y="429276"/>
                  </a:cubicBezTo>
                  <a:cubicBezTo>
                    <a:pt x="56385" y="429276"/>
                    <a:pt x="41426" y="422859"/>
                    <a:pt x="30282" y="412446"/>
                  </a:cubicBezTo>
                  <a:cubicBezTo>
                    <a:pt x="21743" y="407906"/>
                    <a:pt x="10054" y="404213"/>
                    <a:pt x="0" y="410388"/>
                  </a:cubicBezTo>
                  <a:lnTo>
                    <a:pt x="0" y="556406"/>
                  </a:lnTo>
                  <a:cubicBezTo>
                    <a:pt x="0" y="580984"/>
                    <a:pt x="19926" y="600901"/>
                    <a:pt x="44515" y="600901"/>
                  </a:cubicBezTo>
                  <a:lnTo>
                    <a:pt x="189929" y="600901"/>
                  </a:lnTo>
                  <a:cubicBezTo>
                    <a:pt x="196591" y="590065"/>
                    <a:pt x="191867" y="577352"/>
                    <a:pt x="186901" y="568816"/>
                  </a:cubicBezTo>
                  <a:cubicBezTo>
                    <a:pt x="184236" y="565789"/>
                    <a:pt x="181935" y="562459"/>
                    <a:pt x="179936" y="558948"/>
                  </a:cubicBezTo>
                  <a:cubicBezTo>
                    <a:pt x="174667" y="549867"/>
                    <a:pt x="171700" y="539334"/>
                    <a:pt x="171700" y="528074"/>
                  </a:cubicBezTo>
                  <a:cubicBezTo>
                    <a:pt x="171700" y="493627"/>
                    <a:pt x="199620" y="465720"/>
                    <a:pt x="234081" y="465720"/>
                  </a:cubicBezTo>
                  <a:cubicBezTo>
                    <a:pt x="268542" y="465720"/>
                    <a:pt x="296462" y="493627"/>
                    <a:pt x="296462" y="528074"/>
                  </a:cubicBezTo>
                  <a:cubicBezTo>
                    <a:pt x="296462" y="544540"/>
                    <a:pt x="290042" y="559554"/>
                    <a:pt x="279564" y="570693"/>
                  </a:cubicBezTo>
                  <a:cubicBezTo>
                    <a:pt x="275022" y="579168"/>
                    <a:pt x="271388" y="590852"/>
                    <a:pt x="277566" y="600901"/>
                  </a:cubicBezTo>
                  <a:lnTo>
                    <a:pt x="423647" y="600901"/>
                  </a:lnTo>
                  <a:cubicBezTo>
                    <a:pt x="448236" y="600901"/>
                    <a:pt x="468161" y="580984"/>
                    <a:pt x="468161" y="556406"/>
                  </a:cubicBezTo>
                  <a:lnTo>
                    <a:pt x="468161" y="410388"/>
                  </a:lnTo>
                  <a:cubicBezTo>
                    <a:pt x="478276" y="404213"/>
                    <a:pt x="489965" y="407906"/>
                    <a:pt x="498444" y="412446"/>
                  </a:cubicBezTo>
                  <a:cubicBezTo>
                    <a:pt x="509587" y="422859"/>
                    <a:pt x="524547" y="429276"/>
                    <a:pt x="541020" y="429276"/>
                  </a:cubicBezTo>
                  <a:cubicBezTo>
                    <a:pt x="575481" y="429276"/>
                    <a:pt x="603401" y="401368"/>
                    <a:pt x="603401" y="366921"/>
                  </a:cubicBezTo>
                  <a:cubicBezTo>
                    <a:pt x="603401" y="332536"/>
                    <a:pt x="575481" y="304628"/>
                    <a:pt x="541020" y="304628"/>
                  </a:cubicBezTo>
                </a:path>
              </a:pathLst>
            </a:custGeom>
            <a:solidFill>
              <a:srgbClr val="8BD4AC"/>
            </a:solidFill>
            <a:ln w="603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2049809-460D-5246-A952-32B97D3B75D0}"/>
                </a:ext>
              </a:extLst>
            </p:cNvPr>
            <p:cNvSpPr/>
            <p:nvPr/>
          </p:nvSpPr>
          <p:spPr>
            <a:xfrm>
              <a:off x="14666212" y="8858785"/>
              <a:ext cx="601160" cy="603201"/>
            </a:xfrm>
            <a:custGeom>
              <a:avLst/>
              <a:gdLst>
                <a:gd name="connsiteX0" fmla="*/ 296401 w 601160"/>
                <a:gd name="connsiteY0" fmla="*/ 540847 h 603201"/>
                <a:gd name="connsiteX1" fmla="*/ 288225 w 601160"/>
                <a:gd name="connsiteY1" fmla="*/ 509973 h 603201"/>
                <a:gd name="connsiteX2" fmla="*/ 281260 w 601160"/>
                <a:gd name="connsiteY2" fmla="*/ 500105 h 603201"/>
                <a:gd name="connsiteX3" fmla="*/ 278171 w 601160"/>
                <a:gd name="connsiteY3" fmla="*/ 468020 h 603201"/>
                <a:gd name="connsiteX4" fmla="*/ 423647 w 601160"/>
                <a:gd name="connsiteY4" fmla="*/ 468020 h 603201"/>
                <a:gd name="connsiteX5" fmla="*/ 468101 w 601160"/>
                <a:gd name="connsiteY5" fmla="*/ 423524 h 603201"/>
                <a:gd name="connsiteX6" fmla="*/ 468101 w 601160"/>
                <a:gd name="connsiteY6" fmla="*/ 276296 h 603201"/>
                <a:gd name="connsiteX7" fmla="*/ 496203 w 601160"/>
                <a:gd name="connsiteY7" fmla="*/ 279504 h 603201"/>
                <a:gd name="connsiteX8" fmla="*/ 538779 w 601160"/>
                <a:gd name="connsiteY8" fmla="*/ 296334 h 603201"/>
                <a:gd name="connsiteX9" fmla="*/ 601160 w 601160"/>
                <a:gd name="connsiteY9" fmla="*/ 233980 h 603201"/>
                <a:gd name="connsiteX10" fmla="*/ 538779 w 601160"/>
                <a:gd name="connsiteY10" fmla="*/ 171686 h 603201"/>
                <a:gd name="connsiteX11" fmla="*/ 507892 w 601160"/>
                <a:gd name="connsiteY11" fmla="*/ 179859 h 603201"/>
                <a:gd name="connsiteX12" fmla="*/ 498080 w 601160"/>
                <a:gd name="connsiteY12" fmla="*/ 186881 h 603201"/>
                <a:gd name="connsiteX13" fmla="*/ 468101 w 601160"/>
                <a:gd name="connsiteY13" fmla="*/ 191058 h 603201"/>
                <a:gd name="connsiteX14" fmla="*/ 468101 w 601160"/>
                <a:gd name="connsiteY14" fmla="*/ 44496 h 603201"/>
                <a:gd name="connsiteX15" fmla="*/ 423647 w 601160"/>
                <a:gd name="connsiteY15" fmla="*/ 0 h 603201"/>
                <a:gd name="connsiteX16" fmla="*/ 278171 w 601160"/>
                <a:gd name="connsiteY16" fmla="*/ 0 h 603201"/>
                <a:gd name="connsiteX17" fmla="*/ 281260 w 601160"/>
                <a:gd name="connsiteY17" fmla="*/ 32146 h 603201"/>
                <a:gd name="connsiteX18" fmla="*/ 288225 w 601160"/>
                <a:gd name="connsiteY18" fmla="*/ 42013 h 603201"/>
                <a:gd name="connsiteX19" fmla="*/ 296401 w 601160"/>
                <a:gd name="connsiteY19" fmla="*/ 72888 h 603201"/>
                <a:gd name="connsiteX20" fmla="*/ 234081 w 601160"/>
                <a:gd name="connsiteY20" fmla="*/ 135182 h 603201"/>
                <a:gd name="connsiteX21" fmla="*/ 171700 w 601160"/>
                <a:gd name="connsiteY21" fmla="*/ 72888 h 603201"/>
                <a:gd name="connsiteX22" fmla="*/ 188536 w 601160"/>
                <a:gd name="connsiteY22" fmla="*/ 30269 h 603201"/>
                <a:gd name="connsiteX23" fmla="*/ 190535 w 601160"/>
                <a:gd name="connsiteY23" fmla="*/ 0 h 603201"/>
                <a:gd name="connsiteX24" fmla="*/ 44454 w 601160"/>
                <a:gd name="connsiteY24" fmla="*/ 0 h 603201"/>
                <a:gd name="connsiteX25" fmla="*/ 0 w 601160"/>
                <a:gd name="connsiteY25" fmla="*/ 44496 h 603201"/>
                <a:gd name="connsiteX26" fmla="*/ 0 w 601160"/>
                <a:gd name="connsiteY26" fmla="*/ 189908 h 603201"/>
                <a:gd name="connsiteX27" fmla="*/ 32099 w 601160"/>
                <a:gd name="connsiteY27" fmla="*/ 186881 h 603201"/>
                <a:gd name="connsiteX28" fmla="*/ 41910 w 601160"/>
                <a:gd name="connsiteY28" fmla="*/ 179859 h 603201"/>
                <a:gd name="connsiteX29" fmla="*/ 72859 w 601160"/>
                <a:gd name="connsiteY29" fmla="*/ 171686 h 603201"/>
                <a:gd name="connsiteX30" fmla="*/ 135179 w 601160"/>
                <a:gd name="connsiteY30" fmla="*/ 233980 h 603201"/>
                <a:gd name="connsiteX31" fmla="*/ 72859 w 601160"/>
                <a:gd name="connsiteY31" fmla="*/ 296334 h 603201"/>
                <a:gd name="connsiteX32" fmla="*/ 30222 w 601160"/>
                <a:gd name="connsiteY32" fmla="*/ 279504 h 603201"/>
                <a:gd name="connsiteX33" fmla="*/ 0 w 601160"/>
                <a:gd name="connsiteY33" fmla="*/ 277507 h 603201"/>
                <a:gd name="connsiteX34" fmla="*/ 0 w 601160"/>
                <a:gd name="connsiteY34" fmla="*/ 423524 h 603201"/>
                <a:gd name="connsiteX35" fmla="*/ 44454 w 601160"/>
                <a:gd name="connsiteY35" fmla="*/ 468020 h 603201"/>
                <a:gd name="connsiteX36" fmla="*/ 190535 w 601160"/>
                <a:gd name="connsiteY36" fmla="*/ 468020 h 603201"/>
                <a:gd name="connsiteX37" fmla="*/ 188536 w 601160"/>
                <a:gd name="connsiteY37" fmla="*/ 498228 h 603201"/>
                <a:gd name="connsiteX38" fmla="*/ 171700 w 601160"/>
                <a:gd name="connsiteY38" fmla="*/ 540847 h 603201"/>
                <a:gd name="connsiteX39" fmla="*/ 234081 w 601160"/>
                <a:gd name="connsiteY39" fmla="*/ 603201 h 603201"/>
                <a:gd name="connsiteX40" fmla="*/ 296401 w 601160"/>
                <a:gd name="connsiteY40" fmla="*/ 540847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160" h="603201">
                  <a:moveTo>
                    <a:pt x="296401" y="540847"/>
                  </a:moveTo>
                  <a:cubicBezTo>
                    <a:pt x="296401" y="529587"/>
                    <a:pt x="293434" y="519054"/>
                    <a:pt x="288225" y="509973"/>
                  </a:cubicBezTo>
                  <a:cubicBezTo>
                    <a:pt x="286166" y="506462"/>
                    <a:pt x="283864" y="503193"/>
                    <a:pt x="281260" y="500105"/>
                  </a:cubicBezTo>
                  <a:cubicBezTo>
                    <a:pt x="276294" y="491569"/>
                    <a:pt x="271509" y="478856"/>
                    <a:pt x="278171" y="468020"/>
                  </a:cubicBezTo>
                  <a:lnTo>
                    <a:pt x="423647" y="468020"/>
                  </a:lnTo>
                  <a:cubicBezTo>
                    <a:pt x="448236" y="468020"/>
                    <a:pt x="468101" y="448042"/>
                    <a:pt x="468101" y="423524"/>
                  </a:cubicBezTo>
                  <a:lnTo>
                    <a:pt x="468101" y="276296"/>
                  </a:lnTo>
                  <a:cubicBezTo>
                    <a:pt x="477670" y="271816"/>
                    <a:pt x="488269" y="275267"/>
                    <a:pt x="496203" y="279504"/>
                  </a:cubicBezTo>
                  <a:cubicBezTo>
                    <a:pt x="507347" y="289917"/>
                    <a:pt x="522306" y="296334"/>
                    <a:pt x="538779" y="296334"/>
                  </a:cubicBezTo>
                  <a:cubicBezTo>
                    <a:pt x="573240" y="296334"/>
                    <a:pt x="601160" y="268426"/>
                    <a:pt x="601160" y="233980"/>
                  </a:cubicBezTo>
                  <a:cubicBezTo>
                    <a:pt x="601160" y="199594"/>
                    <a:pt x="573240" y="171686"/>
                    <a:pt x="538779" y="171686"/>
                  </a:cubicBezTo>
                  <a:cubicBezTo>
                    <a:pt x="527514" y="171686"/>
                    <a:pt x="517037" y="174652"/>
                    <a:pt x="507892" y="179859"/>
                  </a:cubicBezTo>
                  <a:cubicBezTo>
                    <a:pt x="504379" y="181917"/>
                    <a:pt x="501108" y="184217"/>
                    <a:pt x="498080" y="186881"/>
                  </a:cubicBezTo>
                  <a:cubicBezTo>
                    <a:pt x="490025" y="191482"/>
                    <a:pt x="478457" y="195901"/>
                    <a:pt x="468101" y="191058"/>
                  </a:cubicBezTo>
                  <a:lnTo>
                    <a:pt x="468101" y="44496"/>
                  </a:lnTo>
                  <a:cubicBezTo>
                    <a:pt x="468101" y="19978"/>
                    <a:pt x="448236" y="0"/>
                    <a:pt x="423647" y="0"/>
                  </a:cubicBezTo>
                  <a:lnTo>
                    <a:pt x="278171" y="0"/>
                  </a:lnTo>
                  <a:cubicBezTo>
                    <a:pt x="271509" y="10897"/>
                    <a:pt x="276294" y="23610"/>
                    <a:pt x="281260" y="32146"/>
                  </a:cubicBezTo>
                  <a:cubicBezTo>
                    <a:pt x="283864" y="35173"/>
                    <a:pt x="286166" y="38502"/>
                    <a:pt x="288225" y="42013"/>
                  </a:cubicBezTo>
                  <a:cubicBezTo>
                    <a:pt x="293434" y="51094"/>
                    <a:pt x="296401" y="61628"/>
                    <a:pt x="296401" y="72888"/>
                  </a:cubicBezTo>
                  <a:cubicBezTo>
                    <a:pt x="296401" y="107273"/>
                    <a:pt x="268481" y="135182"/>
                    <a:pt x="234081" y="135182"/>
                  </a:cubicBezTo>
                  <a:cubicBezTo>
                    <a:pt x="199620" y="135182"/>
                    <a:pt x="171700" y="107273"/>
                    <a:pt x="171700" y="72888"/>
                  </a:cubicBezTo>
                  <a:cubicBezTo>
                    <a:pt x="171700" y="56361"/>
                    <a:pt x="178119" y="41408"/>
                    <a:pt x="188536" y="30269"/>
                  </a:cubicBezTo>
                  <a:cubicBezTo>
                    <a:pt x="193079" y="21794"/>
                    <a:pt x="196773" y="10110"/>
                    <a:pt x="190535" y="0"/>
                  </a:cubicBezTo>
                  <a:lnTo>
                    <a:pt x="44454" y="0"/>
                  </a:lnTo>
                  <a:cubicBezTo>
                    <a:pt x="19865" y="0"/>
                    <a:pt x="0" y="19978"/>
                    <a:pt x="0" y="44496"/>
                  </a:cubicBezTo>
                  <a:lnTo>
                    <a:pt x="0" y="189908"/>
                  </a:lnTo>
                  <a:cubicBezTo>
                    <a:pt x="10780" y="196567"/>
                    <a:pt x="23499" y="191845"/>
                    <a:pt x="32099" y="186881"/>
                  </a:cubicBezTo>
                  <a:cubicBezTo>
                    <a:pt x="35127" y="184217"/>
                    <a:pt x="38398" y="181917"/>
                    <a:pt x="41910" y="179859"/>
                  </a:cubicBezTo>
                  <a:cubicBezTo>
                    <a:pt x="51056" y="174652"/>
                    <a:pt x="61594" y="171686"/>
                    <a:pt x="72859" y="171686"/>
                  </a:cubicBezTo>
                  <a:cubicBezTo>
                    <a:pt x="107259" y="171686"/>
                    <a:pt x="135179" y="199594"/>
                    <a:pt x="135179" y="233980"/>
                  </a:cubicBezTo>
                  <a:cubicBezTo>
                    <a:pt x="135179" y="268426"/>
                    <a:pt x="107259" y="296334"/>
                    <a:pt x="72859" y="296334"/>
                  </a:cubicBezTo>
                  <a:cubicBezTo>
                    <a:pt x="56325" y="296334"/>
                    <a:pt x="41365" y="289917"/>
                    <a:pt x="30222" y="279504"/>
                  </a:cubicBezTo>
                  <a:cubicBezTo>
                    <a:pt x="21743" y="274964"/>
                    <a:pt x="10054" y="271271"/>
                    <a:pt x="0" y="277507"/>
                  </a:cubicBezTo>
                  <a:lnTo>
                    <a:pt x="0" y="423524"/>
                  </a:lnTo>
                  <a:cubicBezTo>
                    <a:pt x="0" y="448042"/>
                    <a:pt x="19865" y="468020"/>
                    <a:pt x="44454" y="468020"/>
                  </a:cubicBezTo>
                  <a:lnTo>
                    <a:pt x="190535" y="468020"/>
                  </a:lnTo>
                  <a:cubicBezTo>
                    <a:pt x="196773" y="478069"/>
                    <a:pt x="193079" y="489753"/>
                    <a:pt x="188536" y="498228"/>
                  </a:cubicBezTo>
                  <a:cubicBezTo>
                    <a:pt x="178119" y="509367"/>
                    <a:pt x="171700" y="524381"/>
                    <a:pt x="171700" y="540847"/>
                  </a:cubicBezTo>
                  <a:cubicBezTo>
                    <a:pt x="171700" y="575293"/>
                    <a:pt x="199620" y="603201"/>
                    <a:pt x="234081" y="603201"/>
                  </a:cubicBezTo>
                  <a:cubicBezTo>
                    <a:pt x="268481" y="603201"/>
                    <a:pt x="296401" y="575293"/>
                    <a:pt x="296401" y="540847"/>
                  </a:cubicBezTo>
                </a:path>
              </a:pathLst>
            </a:custGeom>
            <a:solidFill>
              <a:schemeClr val="accent6"/>
            </a:solidFill>
            <a:ln w="6031" cap="flat">
              <a:noFill/>
              <a:prstDash val="solid"/>
              <a:miter/>
            </a:ln>
          </p:spPr>
          <p:txBody>
            <a:bodyPr rtlCol="0" anchor="ctr"/>
            <a:lstStyle/>
            <a:p>
              <a:endParaRPr lang="en-US"/>
            </a:p>
          </p:txBody>
        </p:sp>
      </p:grpSp>
    </p:spTree>
    <p:extLst>
      <p:ext uri="{BB962C8B-B14F-4D97-AF65-F5344CB8AC3E}">
        <p14:creationId xmlns:p14="http://schemas.microsoft.com/office/powerpoint/2010/main" val="4042820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TotalTime>
  <Words>4833</Words>
  <Application>Microsoft Macintosh PowerPoint</Application>
  <PresentationFormat>Custom</PresentationFormat>
  <Paragraphs>369</Paragraphs>
  <Slides>29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Cambria Math</vt:lpstr>
      <vt:lpstr>Montserrat Classic Bold</vt:lpstr>
      <vt:lpstr>Arial</vt:lpstr>
      <vt:lpstr>Montserrat</vt:lpstr>
      <vt:lpstr>Calibri Light</vt:lpstr>
      <vt:lpstr>Montserrat Light Bold</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Simple Science Class Education Presentation</dc:title>
  <cp:lastModifiedBy>Sarah Hernández</cp:lastModifiedBy>
  <cp:revision>268</cp:revision>
  <dcterms:created xsi:type="dcterms:W3CDTF">2006-08-16T00:00:00Z</dcterms:created>
  <dcterms:modified xsi:type="dcterms:W3CDTF">2021-05-04T18:02:29Z</dcterms:modified>
  <dc:identifier>DAEYMNJrd2Q</dc:identifier>
</cp:coreProperties>
</file>